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mp4" ContentType="video/unknown"/>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1"/>
  </p:notesMasterIdLst>
  <p:handoutMasterIdLst>
    <p:handoutMasterId r:id="rId42"/>
  </p:handoutMasterIdLst>
  <p:sldIdLst>
    <p:sldId id="256" r:id="rId2"/>
    <p:sldId id="634" r:id="rId3"/>
    <p:sldId id="633" r:id="rId4"/>
    <p:sldId id="598" r:id="rId5"/>
    <p:sldId id="606" r:id="rId6"/>
    <p:sldId id="600" r:id="rId7"/>
    <p:sldId id="601" r:id="rId8"/>
    <p:sldId id="602" r:id="rId9"/>
    <p:sldId id="603" r:id="rId10"/>
    <p:sldId id="613" r:id="rId11"/>
    <p:sldId id="471" r:id="rId12"/>
    <p:sldId id="472" r:id="rId13"/>
    <p:sldId id="567" r:id="rId14"/>
    <p:sldId id="568" r:id="rId15"/>
    <p:sldId id="626" r:id="rId16"/>
    <p:sldId id="614" r:id="rId17"/>
    <p:sldId id="628" r:id="rId18"/>
    <p:sldId id="548" r:id="rId19"/>
    <p:sldId id="612" r:id="rId20"/>
    <p:sldId id="615" r:id="rId21"/>
    <p:sldId id="616" r:id="rId22"/>
    <p:sldId id="617" r:id="rId23"/>
    <p:sldId id="618" r:id="rId24"/>
    <p:sldId id="549" r:id="rId25"/>
    <p:sldId id="619" r:id="rId26"/>
    <p:sldId id="553" r:id="rId27"/>
    <p:sldId id="620" r:id="rId28"/>
    <p:sldId id="588" r:id="rId29"/>
    <p:sldId id="491" r:id="rId30"/>
    <p:sldId id="621" r:id="rId31"/>
    <p:sldId id="622" r:id="rId32"/>
    <p:sldId id="623" r:id="rId33"/>
    <p:sldId id="627" r:id="rId34"/>
    <p:sldId id="577" r:id="rId35"/>
    <p:sldId id="625" r:id="rId36"/>
    <p:sldId id="506" r:id="rId37"/>
    <p:sldId id="630" r:id="rId38"/>
    <p:sldId id="631" r:id="rId39"/>
    <p:sldId id="632" r:id="rId4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3" autoAdjust="0"/>
    <p:restoredTop sz="76389" autoAdjust="0"/>
  </p:normalViewPr>
  <p:slideViewPr>
    <p:cSldViewPr snapToGrid="0" snapToObjects="1">
      <p:cViewPr>
        <p:scale>
          <a:sx n="70" d="100"/>
          <a:sy n="70" d="100"/>
        </p:scale>
        <p:origin x="-2008" y="-96"/>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notesMaster" Target="notesMasters/notesMaster1.xml"/><Relationship Id="rId42" Type="http://schemas.openxmlformats.org/officeDocument/2006/relationships/handoutMaster" Target="handoutMasters/handoutMaster1.xml"/><Relationship Id="rId43" Type="http://schemas.openxmlformats.org/officeDocument/2006/relationships/printerSettings" Target="printerSettings/printerSettings1.bin"/><Relationship Id="rId44" Type="http://schemas.openxmlformats.org/officeDocument/2006/relationships/presProps" Target="presProps.xml"/><Relationship Id="rId4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2/7/15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2/7/15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can CLEARLY SEE the Patriots, visually, are off the chart. There is no other team even close to being near to their rate of 187 offensive plays (</a:t>
            </a:r>
            <a:r>
              <a:rPr lang="en-US" dirty="0" err="1" smtClean="0"/>
              <a:t>passes+rushes+sacks</a:t>
            </a:r>
            <a:r>
              <a:rPr lang="en-US" dirty="0" smtClean="0"/>
              <a:t>) per fumble. The league average is 105 plays/fumble. Most teams are within 21 plays of that number.” </a:t>
            </a:r>
          </a:p>
          <a:p>
            <a:endParaRPr lang="en-US" dirty="0" smtClean="0"/>
          </a:p>
          <a:p>
            <a:r>
              <a:rPr lang="en-US" dirty="0" smtClean="0"/>
              <a:t>To put it another way, imagine four men standing side-by-side, and three of them range from 6-foot-1 to 6-foot-4; the fourth is 6-foot-6. The tallest man is tall no matter how you frame the men, but if you turn all four into lines on a chart, and start the chart at the shortest man's eyebrows, it's going to paint a certain image of the actual difference in heights.</a:t>
            </a:r>
          </a:p>
          <a:p>
            <a:endParaRPr lang="en-US" dirty="0" smtClean="0"/>
          </a:p>
          <a:p>
            <a:r>
              <a:rPr lang="en-US" dirty="0" smtClean="0"/>
              <a:t>Note</a:t>
            </a:r>
            <a:r>
              <a:rPr lang="en-US" baseline="0" dirty="0" smtClean="0"/>
              <a:t> that this is an ongoing debate – worth reading the whole article as well as responses at </a:t>
            </a:r>
            <a:r>
              <a:rPr lang="en-US" baseline="0" dirty="0" err="1" smtClean="0"/>
              <a:t>sharperfootball.com</a:t>
            </a:r>
            <a:r>
              <a:rPr lang="en-US" baseline="0" dirty="0" smtClean="0"/>
              <a:t>…</a:t>
            </a:r>
            <a:endParaRPr lang="en-US" dirty="0" smtClean="0"/>
          </a:p>
        </p:txBody>
      </p:sp>
      <p:sp>
        <p:nvSpPr>
          <p:cNvPr id="4" name="Slide Number Placeholder 3"/>
          <p:cNvSpPr>
            <a:spLocks noGrp="1"/>
          </p:cNvSpPr>
          <p:nvPr>
            <p:ph type="sldNum" sz="quarter" idx="10"/>
          </p:nvPr>
        </p:nvSpPr>
        <p:spPr/>
        <p:txBody>
          <a:bodyPr/>
          <a:lstStyle/>
          <a:p>
            <a:fld id="{FD66F34B-9C4D-8640-BB34-4C24A79C9FFB}" type="slidenum">
              <a:rPr lang="en-US" smtClean="0"/>
              <a:t>2</a:t>
            </a:fld>
            <a:endParaRPr lang="en-US"/>
          </a:p>
        </p:txBody>
      </p:sp>
    </p:spTree>
    <p:extLst>
      <p:ext uri="{BB962C8B-B14F-4D97-AF65-F5344CB8AC3E}">
        <p14:creationId xmlns:p14="http://schemas.microsoft.com/office/powerpoint/2010/main" val="20933917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endParaRPr lang="en-US" dirty="0" smtClean="0">
              <a:latin typeface="Geneva" charset="0"/>
              <a:ea typeface="ＭＳ Ｐゴシック" charset="0"/>
              <a:cs typeface="ＭＳ Ｐゴシック" charset="0"/>
            </a:endParaRPr>
          </a:p>
          <a:p>
            <a:pPr>
              <a:buFontTx/>
              <a:buNone/>
            </a:pPr>
            <a:r>
              <a:rPr lang="en-US" sz="2800" dirty="0" smtClean="0">
                <a:latin typeface="Geneva" charset="0"/>
                <a:ea typeface="ＭＳ Ｐゴシック" charset="0"/>
                <a:cs typeface="ＭＳ Ｐゴシック" charset="0"/>
              </a:rPr>
              <a:t>Tailor to the application and the domain</a:t>
            </a:r>
          </a:p>
          <a:p>
            <a:pPr>
              <a:buFontTx/>
              <a:buNone/>
            </a:pPr>
            <a:r>
              <a:rPr lang="en-US" sz="2800" dirty="0" smtClean="0">
                <a:latin typeface="Geneva" charset="0"/>
                <a:ea typeface="ＭＳ Ｐゴシック" charset="0"/>
                <a:cs typeface="ＭＳ Ｐゴシック" charset="0"/>
              </a:rPr>
              <a:t>Create highly interactive and integrated systems</a:t>
            </a:r>
          </a:p>
          <a:p>
            <a:pPr>
              <a:buFontTx/>
              <a:buNone/>
            </a:pPr>
            <a:r>
              <a:rPr lang="en-US" sz="2800" dirty="0" smtClean="0">
                <a:latin typeface="Geneva" charset="0"/>
                <a:ea typeface="ＭＳ Ｐゴシック" charset="0"/>
                <a:cs typeface="ＭＳ Ｐゴシック" charset="0"/>
              </a:rPr>
              <a:t>Embed the visualization within a larger application</a:t>
            </a:r>
          </a:p>
          <a:p>
            <a:pPr>
              <a:buFontTx/>
              <a:buNone/>
            </a:pPr>
            <a:r>
              <a:rPr lang="en-US" sz="2800" dirty="0" smtClean="0">
                <a:latin typeface="Geneva" charset="0"/>
                <a:ea typeface="ＭＳ Ｐゴシック" charset="0"/>
                <a:cs typeface="ＭＳ Ｐゴシック" charset="0"/>
              </a:rPr>
              <a:t>Provide alternative views</a:t>
            </a:r>
          </a:p>
          <a:p>
            <a:pPr lvl="1">
              <a:buFont typeface="Wingdings" charset="0"/>
              <a:buNone/>
            </a:pPr>
            <a:endParaRPr lang="en-US" dirty="0" smtClean="0">
              <a:latin typeface="Geneva" charset="0"/>
              <a:ea typeface="ＭＳ Ｐゴシック" charset="0"/>
            </a:endParaRPr>
          </a:p>
          <a:p>
            <a:pPr lvl="1">
              <a:buFont typeface="Wingdings" charset="0"/>
              <a:buNone/>
            </a:pPr>
            <a:endParaRPr lang="en-US" dirty="0" smtClean="0">
              <a:latin typeface="Geneva" charset="0"/>
              <a:ea typeface="ＭＳ Ｐゴシック" charset="0"/>
            </a:endParaRPr>
          </a:p>
          <a:p>
            <a:pPr lvl="2">
              <a:buFont typeface="Times" charset="0"/>
              <a:buNone/>
            </a:pPr>
            <a:endParaRPr lang="en-US" dirty="0" smtClean="0">
              <a:latin typeface="Geneva" charset="0"/>
              <a:ea typeface="ＭＳ Ｐゴシック" charset="0"/>
            </a:endParaRP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31</a:t>
            </a:fld>
            <a:endParaRPr lang="en-US"/>
          </a:p>
        </p:txBody>
      </p:sp>
    </p:spTree>
    <p:extLst>
      <p:ext uri="{BB962C8B-B14F-4D97-AF65-F5344CB8AC3E}">
        <p14:creationId xmlns:p14="http://schemas.microsoft.com/office/powerpoint/2010/main" val="29174177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32</a:t>
            </a:fld>
            <a:endParaRPr lang="en-US"/>
          </a:p>
        </p:txBody>
      </p:sp>
    </p:spTree>
    <p:extLst>
      <p:ext uri="{BB962C8B-B14F-4D97-AF65-F5344CB8AC3E}">
        <p14:creationId xmlns:p14="http://schemas.microsoft.com/office/powerpoint/2010/main" val="39619250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Image Placeholder 1"/>
          <p:cNvSpPr>
            <a:spLocks noGrp="1" noRot="1" noChangeAspect="1"/>
          </p:cNvSpPr>
          <p:nvPr>
            <p:ph type="sldImg"/>
          </p:nvPr>
        </p:nvSpPr>
        <p:spPr>
          <a:ln/>
        </p:spPr>
      </p:sp>
      <p:sp>
        <p:nvSpPr>
          <p:cNvPr id="58370"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Arial" charset="0"/>
                <a:ea typeface="ＭＳ Ｐゴシック" charset="0"/>
                <a:cs typeface="ＭＳ Ｐゴシック" charset="0"/>
              </a:rPr>
              <a:t>nguyen</a:t>
            </a:r>
          </a:p>
        </p:txBody>
      </p:sp>
      <p:sp>
        <p:nvSpPr>
          <p:cNvPr id="58371"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8981BCD-70EE-A341-8BFF-5D0A946B92B9}" type="slidenum">
              <a:rPr lang="en-US" sz="1200"/>
              <a:pPr eaLnBrk="1" hangingPunct="1"/>
              <a:t>33</a:t>
            </a:fld>
            <a:endParaRPr 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do they match the goal?)</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35</a:t>
            </a:fld>
            <a:endParaRPr lang="en-US"/>
          </a:p>
        </p:txBody>
      </p:sp>
    </p:spTree>
    <p:extLst>
      <p:ext uri="{BB962C8B-B14F-4D97-AF65-F5344CB8AC3E}">
        <p14:creationId xmlns:p14="http://schemas.microsoft.com/office/powerpoint/2010/main" val="3713019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p:cNvSpPr>
          <p:nvPr>
            <p:ph type="sldImg"/>
          </p:nvPr>
        </p:nvSpPr>
        <p:spPr>
          <a:ln/>
        </p:spPr>
      </p:sp>
      <p:sp>
        <p:nvSpPr>
          <p:cNvPr id="317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Lightweight </a:t>
            </a:r>
            <a:r>
              <a:rPr lang="en-US" dirty="0" smtClean="0">
                <a:latin typeface="Arial" charset="0"/>
                <a:ea typeface="ＭＳ Ｐゴシック" charset="0"/>
                <a:cs typeface="ＭＳ Ｐゴシック" charset="0"/>
              </a:rPr>
              <a:t>Visualization – what’s left out is as important</a:t>
            </a:r>
            <a:r>
              <a:rPr lang="en-US" baseline="0" dirty="0" smtClean="0">
                <a:latin typeface="Arial" charset="0"/>
                <a:ea typeface="ＭＳ Ｐゴシック" charset="0"/>
                <a:cs typeface="ＭＳ Ｐゴシック" charset="0"/>
              </a:rPr>
              <a:t> as what is put in</a:t>
            </a:r>
            <a:endParaRPr lang="en-US" dirty="0">
              <a:latin typeface="Arial" charset="0"/>
              <a:ea typeface="ＭＳ Ｐゴシック" charset="0"/>
              <a:cs typeface="ＭＳ Ｐゴシック" charset="0"/>
            </a:endParaRPr>
          </a:p>
        </p:txBody>
      </p:sp>
      <p:sp>
        <p:nvSpPr>
          <p:cNvPr id="3174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7B7C0C0-F662-3E47-A2DB-CD1232256E43}" type="slidenum">
              <a:rPr lang="en-US" sz="1200"/>
              <a:pPr eaLnBrk="1" hangingPunct="1"/>
              <a:t>38</a:t>
            </a:fld>
            <a:endParaRPr lang="en-U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p:cNvSpPr>
          <p:nvPr>
            <p:ph type="sldImg"/>
          </p:nvPr>
        </p:nvSpPr>
        <p:spPr>
          <a:ln/>
        </p:spPr>
      </p:sp>
      <p:sp>
        <p:nvSpPr>
          <p:cNvPr id="317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smtClean="0">
                <a:latin typeface="Arial" charset="0"/>
                <a:ea typeface="ＭＳ Ｐゴシック" charset="0"/>
                <a:cs typeface="ＭＳ Ｐゴシック" charset="0"/>
              </a:rPr>
              <a:t>What’s even more important is what the ensured was included at the top and bottom…</a:t>
            </a:r>
            <a:endParaRPr lang="en-US" dirty="0">
              <a:latin typeface="Arial" charset="0"/>
              <a:ea typeface="ＭＳ Ｐゴシック" charset="0"/>
              <a:cs typeface="ＭＳ Ｐゴシック" charset="0"/>
            </a:endParaRPr>
          </a:p>
        </p:txBody>
      </p:sp>
      <p:sp>
        <p:nvSpPr>
          <p:cNvPr id="3174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7B7C0C0-F662-3E47-A2DB-CD1232256E43}" type="slidenum">
              <a:rPr lang="en-US" sz="1200"/>
              <a:pPr eaLnBrk="1" hangingPunct="1"/>
              <a:t>39</a:t>
            </a:fld>
            <a:endParaRPr 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spcBef>
                <a:spcPct val="50000"/>
              </a:spcBef>
            </a:pPr>
            <a:r>
              <a:rPr lang="en-US" sz="1200" b="0" dirty="0" smtClean="0"/>
              <a:t>A slope of 2 means that every 1-unit change in X yields a 2-unit change in Y.</a:t>
            </a:r>
          </a:p>
          <a:p>
            <a:pPr eaLnBrk="1" hangingPunct="1">
              <a:spcBef>
                <a:spcPct val="50000"/>
              </a:spcBef>
            </a:pPr>
            <a:endParaRPr lang="en-US" sz="1200" b="0" dirty="0" smtClean="0"/>
          </a:p>
          <a:p>
            <a:pPr eaLnBrk="1" hangingPunct="1">
              <a:spcBef>
                <a:spcPct val="50000"/>
              </a:spcBef>
            </a:pPr>
            <a:endParaRPr lang="en-US" sz="1200" b="0"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6</a:t>
            </a:fld>
            <a:endParaRPr lang="en-US"/>
          </a:p>
        </p:txBody>
      </p:sp>
    </p:spTree>
    <p:extLst>
      <p:ext uri="{BB962C8B-B14F-4D97-AF65-F5344CB8AC3E}">
        <p14:creationId xmlns:p14="http://schemas.microsoft.com/office/powerpoint/2010/main" val="1178802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None/>
            </a:pPr>
            <a:r>
              <a:rPr lang="en-US" dirty="0" smtClean="0">
                <a:latin typeface="Geneva" charset="0"/>
                <a:ea typeface="ＭＳ Ｐゴシック" charset="0"/>
                <a:cs typeface="ＭＳ Ｐゴシック" charset="0"/>
              </a:rPr>
              <a:t>To help:</a:t>
            </a:r>
          </a:p>
          <a:p>
            <a:pPr>
              <a:buFontTx/>
              <a:buNone/>
            </a:pPr>
            <a:r>
              <a:rPr lang="en-US" dirty="0" smtClean="0">
                <a:latin typeface="Geneva" charset="0"/>
                <a:ea typeface="ＭＳ Ｐゴシック" charset="0"/>
                <a:cs typeface="ＭＳ Ｐゴシック" charset="0"/>
              </a:rPr>
              <a:t>		Explore</a:t>
            </a:r>
          </a:p>
          <a:p>
            <a:pPr>
              <a:buFontTx/>
              <a:buNone/>
            </a:pPr>
            <a:r>
              <a:rPr lang="en-US" dirty="0" smtClean="0">
                <a:latin typeface="Geneva" charset="0"/>
                <a:ea typeface="ＭＳ Ｐゴシック" charset="0"/>
                <a:cs typeface="ＭＳ Ｐゴシック" charset="0"/>
              </a:rPr>
              <a:t>		Calculate</a:t>
            </a:r>
          </a:p>
          <a:p>
            <a:pPr>
              <a:buFontTx/>
              <a:buNone/>
            </a:pPr>
            <a:r>
              <a:rPr lang="en-US" dirty="0" smtClean="0">
                <a:latin typeface="Geneva" charset="0"/>
                <a:ea typeface="ＭＳ Ｐゴシック" charset="0"/>
                <a:cs typeface="ＭＳ Ｐゴシック" charset="0"/>
              </a:rPr>
              <a:t>       Communicate</a:t>
            </a:r>
          </a:p>
          <a:p>
            <a:pPr>
              <a:buFontTx/>
              <a:buNone/>
            </a:pPr>
            <a:r>
              <a:rPr lang="en-US" dirty="0" smtClean="0">
                <a:latin typeface="Geneva" charset="0"/>
                <a:ea typeface="ＭＳ Ｐゴシック" charset="0"/>
                <a:cs typeface="ＭＳ Ｐゴシック" charset="0"/>
              </a:rPr>
              <a:t>		Decorate</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12</a:t>
            </a:fld>
            <a:endParaRPr lang="en-US"/>
          </a:p>
        </p:txBody>
      </p:sp>
    </p:spTree>
    <p:extLst>
      <p:ext uri="{BB962C8B-B14F-4D97-AF65-F5344CB8AC3E}">
        <p14:creationId xmlns:p14="http://schemas.microsoft.com/office/powerpoint/2010/main" val="381746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found that physics-based interactions helped users explore multiple dimensions at once, make more descriptive and comparative findings about their data, and develop a more holistic understanding of a dataset. We invited 16 participants to use the software for 45 minutes in a lab study. As a comparison case, we also invited another group of 16 participants to follow the same study protocol using Excel rather than the application. Interestingly, </a:t>
            </a:r>
            <a:r>
              <a:rPr lang="en-US" sz="1200" kern="1200" dirty="0" err="1" smtClean="0">
                <a:solidFill>
                  <a:schemeClr val="tx1"/>
                </a:solidFill>
                <a:effectLst/>
                <a:latin typeface="+mn-lt"/>
                <a:ea typeface="+mn-ea"/>
                <a:cs typeface="+mn-cs"/>
              </a:rPr>
              <a:t>Kinetica</a:t>
            </a:r>
            <a:r>
              <a:rPr lang="en-US" sz="1200" kern="1200" dirty="0" smtClean="0">
                <a:solidFill>
                  <a:schemeClr val="tx1"/>
                </a:solidFill>
                <a:effectLst/>
                <a:latin typeface="+mn-lt"/>
                <a:ea typeface="+mn-ea"/>
                <a:cs typeface="+mn-cs"/>
              </a:rPr>
              <a:t> users made far more descriptive, comparative, and relationship findings than their Excel peers who almost always made point or statistical findings (Figure 7; c</a:t>
            </a:r>
            <a:r>
              <a:rPr lang="en-US" sz="1200" kern="1200" baseline="30000" dirty="0" smtClean="0">
                <a:solidFill>
                  <a:schemeClr val="tx1"/>
                </a:solidFill>
                <a:effectLst/>
                <a:latin typeface="+mn-lt"/>
                <a:ea typeface="+mn-ea"/>
                <a:cs typeface="+mn-cs"/>
              </a:rPr>
              <a:t>2</a:t>
            </a:r>
            <a:r>
              <a:rPr lang="en-US" sz="1200" kern="1200" dirty="0" smtClean="0">
                <a:solidFill>
                  <a:schemeClr val="tx1"/>
                </a:solidFill>
                <a:effectLst/>
                <a:latin typeface="+mn-lt"/>
                <a:ea typeface="+mn-ea"/>
                <a:cs typeface="+mn-cs"/>
              </a:rPr>
              <a:t>(5)=31.3, p&lt;0.001).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22</a:t>
            </a:fld>
            <a:endParaRPr lang="en-US"/>
          </a:p>
        </p:txBody>
      </p:sp>
    </p:spTree>
    <p:extLst>
      <p:ext uri="{BB962C8B-B14F-4D97-AF65-F5344CB8AC3E}">
        <p14:creationId xmlns:p14="http://schemas.microsoft.com/office/powerpoint/2010/main" val="10634965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ltLang="ja-JP" sz="1200" dirty="0" smtClean="0">
                <a:latin typeface="Geneva" charset="0"/>
                <a:ea typeface="ＭＳ Ｐゴシック" charset="0"/>
                <a:cs typeface="ＭＳ Ｐゴシック" charset="0"/>
              </a:rPr>
              <a:t>But remember </a:t>
            </a:r>
            <a:r>
              <a:rPr lang="ja-JP" altLang="en-US" sz="1200" dirty="0" smtClean="0">
                <a:latin typeface="Geneva" charset="0"/>
                <a:ea typeface="ＭＳ Ｐゴシック" charset="0"/>
                <a:cs typeface="ＭＳ Ｐゴシック" charset="0"/>
              </a:rPr>
              <a:t>“</a:t>
            </a:r>
            <a:r>
              <a:rPr lang="en-US" altLang="ja-JP" sz="1200" dirty="0" smtClean="0">
                <a:latin typeface="Geneva" charset="0"/>
                <a:ea typeface="ＭＳ Ｐゴシック" charset="0"/>
                <a:cs typeface="ＭＳ Ｐゴシック" charset="0"/>
              </a:rPr>
              <a:t>analytical presentations ultimately stand or fail depending on the quality, relevance, and integrity of their content</a:t>
            </a:r>
            <a:r>
              <a:rPr lang="ja-JP" altLang="en-US" sz="1200" dirty="0" smtClean="0">
                <a:latin typeface="Geneva" charset="0"/>
                <a:ea typeface="ＭＳ Ｐゴシック" charset="0"/>
                <a:cs typeface="ＭＳ Ｐゴシック" charset="0"/>
              </a:rPr>
              <a:t>”</a:t>
            </a:r>
            <a:r>
              <a:rPr lang="en-US" altLang="ja-JP" sz="1200" dirty="0" smtClean="0">
                <a:latin typeface="Geneva" charset="0"/>
                <a:ea typeface="ＭＳ Ｐゴシック" charset="0"/>
                <a:cs typeface="ＭＳ Ｐゴシック" charset="0"/>
              </a:rPr>
              <a:t> </a:t>
            </a:r>
            <a:r>
              <a:rPr lang="en-US" altLang="ja-JP" sz="1050" dirty="0" smtClean="0">
                <a:latin typeface="Geneva" charset="0"/>
                <a:ea typeface="ＭＳ Ｐゴシック" charset="0"/>
                <a:cs typeface="ＭＳ Ｐゴシック" charset="0"/>
              </a:rPr>
              <a:t> [</a:t>
            </a:r>
            <a:r>
              <a:rPr lang="en-US" altLang="ja-JP" sz="1050" dirty="0" err="1" smtClean="0">
                <a:latin typeface="Geneva" charset="0"/>
                <a:ea typeface="ＭＳ Ｐゴシック" charset="0"/>
                <a:cs typeface="ＭＳ Ｐゴシック" charset="0"/>
              </a:rPr>
              <a:t>Tufte</a:t>
            </a:r>
            <a:r>
              <a:rPr lang="en-US" altLang="ja-JP" sz="1050" dirty="0" smtClean="0">
                <a:latin typeface="Geneva" charset="0"/>
                <a:ea typeface="ＭＳ Ｐゴシック" charset="0"/>
                <a:cs typeface="ＭＳ Ｐゴシック" charset="0"/>
              </a:rPr>
              <a:t>, Beautiful Evidence, p. 136]</a:t>
            </a:r>
            <a:endParaRPr lang="en-US" sz="1200" dirty="0" smtClean="0">
              <a:latin typeface="Geneva" charset="0"/>
              <a:ea typeface="ＭＳ Ｐゴシック" charset="0"/>
              <a:cs typeface="ＭＳ Ｐゴシック" charset="0"/>
            </a:endParaRP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24</a:t>
            </a:fld>
            <a:endParaRPr lang="en-US"/>
          </a:p>
        </p:txBody>
      </p:sp>
    </p:spTree>
    <p:extLst>
      <p:ext uri="{BB962C8B-B14F-4D97-AF65-F5344CB8AC3E}">
        <p14:creationId xmlns:p14="http://schemas.microsoft.com/office/powerpoint/2010/main" val="3272170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do they match the goal?)</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25</a:t>
            </a:fld>
            <a:endParaRPr lang="en-US"/>
          </a:p>
        </p:txBody>
      </p:sp>
    </p:spTree>
    <p:extLst>
      <p:ext uri="{BB962C8B-B14F-4D97-AF65-F5344CB8AC3E}">
        <p14:creationId xmlns:p14="http://schemas.microsoft.com/office/powerpoint/2010/main" val="3713019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p:cNvSpPr>
            <a:spLocks noGrp="1" noRot="1" noChangeAspect="1"/>
          </p:cNvSpPr>
          <p:nvPr>
            <p:ph type="sldImg"/>
          </p:nvPr>
        </p:nvSpPr>
        <p:spPr>
          <a:ln/>
        </p:spPr>
      </p:sp>
      <p:sp>
        <p:nvSpPr>
          <p:cNvPr id="3481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atin typeface="Arial" charset="0"/>
                <a:ea typeface="ＭＳ Ｐゴシック" charset="0"/>
                <a:cs typeface="ＭＳ Ｐゴシック" charset="0"/>
              </a:rPr>
              <a:t>Different ways that visualizations </a:t>
            </a:r>
            <a:r>
              <a:rPr lang="en-US" i="1">
                <a:latin typeface="Arial" charset="0"/>
                <a:ea typeface="ＭＳ Ｐゴシック" charset="0"/>
                <a:cs typeface="ＭＳ Ｐゴシック" charset="0"/>
              </a:rPr>
              <a:t>could help amplify cognition: 1. By increasing memory and processing resources available 2. By reducing the amount of time to search 3. Enhancing the detections of patterns and enabling perceptual inference operations 4. Aid perceptual monitoring 5. By encoding information in a manipulable medium</a:t>
            </a:r>
            <a:endParaRPr lang="en-US">
              <a:latin typeface="Arial" charset="0"/>
              <a:ea typeface="ＭＳ Ｐゴシック" charset="0"/>
              <a:cs typeface="ＭＳ Ｐゴシック" charset="0"/>
            </a:endParaRPr>
          </a:p>
        </p:txBody>
      </p:sp>
      <p:sp>
        <p:nvSpPr>
          <p:cNvPr id="3481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57B4654-D80B-7B4A-8307-7E68B9D442CE}" type="slidenum">
              <a:rPr lang="en-US" sz="1200"/>
              <a:pPr eaLnBrk="1" hangingPunct="1"/>
              <a:t>26</a:t>
            </a:fld>
            <a:endParaRPr lang="en-US"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9509500-53E5-45E6-9754-E7C9BF60DAA5}" type="slidenum">
              <a:rPr lang="en-US"/>
              <a:pPr/>
              <a:t>28</a:t>
            </a:fld>
            <a:endParaRPr lang="en-US"/>
          </a:p>
        </p:txBody>
      </p:sp>
      <p:sp>
        <p:nvSpPr>
          <p:cNvPr id="2435074" name="Rectangle 2"/>
          <p:cNvSpPr>
            <a:spLocks noGrp="1" noRot="1" noChangeAspect="1" noChangeArrowheads="1" noTextEdit="1"/>
          </p:cNvSpPr>
          <p:nvPr>
            <p:ph type="sldImg"/>
          </p:nvPr>
        </p:nvSpPr>
        <p:spPr>
          <a:xfrm>
            <a:off x="1143000" y="685800"/>
            <a:ext cx="4573588" cy="3430588"/>
          </a:xfrm>
          <a:ln/>
        </p:spPr>
      </p:sp>
      <p:sp>
        <p:nvSpPr>
          <p:cNvPr id="2435075" name="Rectangle 3"/>
          <p:cNvSpPr>
            <a:spLocks noGrp="1" noChangeArrowheads="1"/>
          </p:cNvSpPr>
          <p:nvPr>
            <p:ph type="body" idx="1"/>
          </p:nvPr>
        </p:nvSpPr>
        <p:spPr>
          <a:xfrm>
            <a:off x="914400" y="4343400"/>
            <a:ext cx="5029200" cy="4114800"/>
          </a:xfrm>
        </p:spPr>
        <p:txBody>
          <a:bodyPr/>
          <a:lstStyle/>
          <a:p>
            <a:r>
              <a:rPr lang="en-US" dirty="0"/>
              <a:t>Note that while size and other cues provide for quantitative comparison, color (even luminance) only provides for ordering.</a:t>
            </a:r>
          </a:p>
          <a:p>
            <a:r>
              <a:rPr lang="en-US" dirty="0"/>
              <a:t>If the goal is contrast along any of these axes, make it distinct</a:t>
            </a:r>
            <a:r>
              <a:rPr lang="en-US" dirty="0" smtClean="0"/>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do they match the goal?)</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30</a:t>
            </a:fld>
            <a:endParaRPr lang="en-US"/>
          </a:p>
        </p:txBody>
      </p:sp>
    </p:spTree>
    <p:extLst>
      <p:ext uri="{BB962C8B-B14F-4D97-AF65-F5344CB8AC3E}">
        <p14:creationId xmlns:p14="http://schemas.microsoft.com/office/powerpoint/2010/main" val="3713019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2/7/15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2/7/15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2/7/15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2/7/15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Rectangle 5"/>
          <p:cNvSpPr>
            <a:spLocks noGrp="1" noChangeArrowheads="1"/>
          </p:cNvSpPr>
          <p:nvPr>
            <p:ph type="dt" sz="half" idx="10"/>
          </p:nvPr>
        </p:nvSpPr>
        <p:spPr>
          <a:ln/>
        </p:spPr>
        <p:txBody>
          <a:bodyPr/>
          <a:lstStyle>
            <a:lvl1pPr>
              <a:defRPr/>
            </a:lvl1pPr>
          </a:lstStyle>
          <a:p>
            <a:pPr>
              <a:defRPr/>
            </a:pPr>
            <a:endParaRPr lang="en-US"/>
          </a:p>
        </p:txBody>
      </p:sp>
      <p:sp>
        <p:nvSpPr>
          <p:cNvPr id="4" name="Rectangle 6"/>
          <p:cNvSpPr>
            <a:spLocks noGrp="1" noChangeArrowheads="1"/>
          </p:cNvSpPr>
          <p:nvPr>
            <p:ph type="ftr" sz="quarter" idx="11"/>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640900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2/7/15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sz="half" idx="1"/>
          </p:nvPr>
        </p:nvSpPr>
        <p:spPr>
          <a:xfrm>
            <a:off x="1219200" y="2514600"/>
            <a:ext cx="3810000" cy="3733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Content Placeholder 3"/>
          <p:cNvSpPr>
            <a:spLocks noGrp="1"/>
          </p:cNvSpPr>
          <p:nvPr>
            <p:ph sz="half" idx="2"/>
          </p:nvPr>
        </p:nvSpPr>
        <p:spPr>
          <a:xfrm>
            <a:off x="5181600" y="2514600"/>
            <a:ext cx="3810000" cy="3733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87560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2/7/15</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2/7/15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23"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2/7/15</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3"/>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 id="2147483670" r:id="rId19"/>
    <p:sldLayoutId id="2147483671" r:id="rId20"/>
  </p:sldLayoutIdLst>
  <p:timing>
    <p:tnLst>
      <p:par>
        <p:cTn xmlns:p14="http://schemas.microsoft.com/office/powerpoint/2010/mai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image" Target="../media/image8.png"/><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4"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nytimes.com/interactive/2014/upshot/buy-rent-calculator.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10.png"/><Relationship Id="rId1" Type="http://schemas.microsoft.com/office/2007/relationships/media" Target="../media/media1.mp4"/><Relationship Id="rId2" Type="http://schemas.openxmlformats.org/officeDocument/2006/relationships/video" Target="../media/media1.mp4"/></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nytimes.com/newsgraphics/2014/sochi-olympics/giant-slalom.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32.xml.rels><?xml version="1.0" encoding="UTF-8" standalone="yes"?>
<Relationships xmlns="http://schemas.openxmlformats.org/package/2006/relationships"><Relationship Id="rId3" Type="http://schemas.openxmlformats.org/officeDocument/2006/relationships/hyperlink" Target="http://dataviz.rennesmetropole.fr/quisommesnous/index-fr.php" TargetMode="External"/><Relationship Id="rId4" Type="http://schemas.openxmlformats.org/officeDocument/2006/relationships/hyperlink" Target="http://www.nytimes.com/interactive/2012/09/14/us/how-the-chicago-public-school-district-compares.html?_r=0" TargetMode="External"/><Relationship Id="rId5" Type="http://schemas.openxmlformats.org/officeDocument/2006/relationships/hyperlink" Target="http://bl.ocks.org/jasondavies/1341281" TargetMode="External"/><Relationship Id="rId6" Type="http://schemas.openxmlformats.org/officeDocument/2006/relationships/hyperlink" Target="http://www.nytimes.com/interactive/2012/08/24/us/drought-crops.html" TargetMode="External"/><Relationship Id="rId7" Type="http://schemas.openxmlformats.org/officeDocument/2006/relationships/hyperlink" Target="http://www.nytimes.com/interactive/2012/09/20/world/africa/the-attack-on-the-american-mission-in-benghazi-libya.html" TargetMode="Externa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hyperlink" Target="http://www.visual-literacy.org/periodic_table/periodic_table.html" TargetMode="Externa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a:latin typeface="Geneva" charset="0"/>
                <a:ea typeface="ＭＳ Ｐゴシック" charset="0"/>
                <a:cs typeface="ＭＳ Ｐゴシック" charset="0"/>
              </a:rPr>
              <a:t>Information Visualization</a:t>
            </a:r>
            <a:endParaRPr lang="en-US" dirty="0"/>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a:t>M</a:t>
            </a:r>
            <a:r>
              <a:rPr lang="en-US" dirty="0" smtClean="0"/>
              <a:t>ankoff</a:t>
            </a:r>
            <a:endParaRPr lang="en-US" dirty="0"/>
          </a:p>
        </p:txBody>
      </p:sp>
      <p:sp>
        <p:nvSpPr>
          <p:cNvPr id="5" name="Text Placeholder 4"/>
          <p:cNvSpPr>
            <a:spLocks noGrp="1"/>
          </p:cNvSpPr>
          <p:nvPr>
            <p:ph type="body" sz="quarter" idx="11"/>
          </p:nvPr>
        </p:nvSpPr>
        <p:spPr>
          <a:xfrm>
            <a:off x="925513" y="5372760"/>
            <a:ext cx="7250112" cy="539750"/>
          </a:xfrm>
        </p:spPr>
        <p:txBody>
          <a:bodyPr/>
          <a:lstStyle/>
          <a:p>
            <a:r>
              <a:rPr lang="en-US" dirty="0" smtClean="0"/>
              <a:t>The Data Pipeline; HCII; Spring 2014</a:t>
            </a:r>
          </a:p>
          <a:p>
            <a:r>
              <a:rPr lang="en-US" dirty="0">
                <a:latin typeface="Geneva" charset="0"/>
                <a:ea typeface="ＭＳ Ｐゴシック" charset="0"/>
                <a:cs typeface="ＭＳ Ｐゴシック" charset="0"/>
              </a:rPr>
              <a:t>Slides cribbed from Marti </a:t>
            </a:r>
            <a:r>
              <a:rPr lang="en-US" dirty="0" smtClean="0">
                <a:latin typeface="Geneva" charset="0"/>
                <a:ea typeface="ＭＳ Ｐゴシック" charset="0"/>
                <a:cs typeface="ＭＳ Ｐゴシック" charset="0"/>
              </a:rPr>
              <a:t>Hearst http</a:t>
            </a:r>
            <a:r>
              <a:rPr lang="en-US" dirty="0">
                <a:latin typeface="Geneva" charset="0"/>
                <a:ea typeface="ＭＳ Ｐゴシック" charset="0"/>
                <a:cs typeface="ＭＳ Ｐゴシック" charset="0"/>
              </a:rPr>
              <a:t>://</a:t>
            </a:r>
            <a:r>
              <a:rPr lang="en-US" dirty="0" err="1">
                <a:latin typeface="Geneva" charset="0"/>
                <a:ea typeface="ＭＳ Ｐゴシック" charset="0"/>
                <a:cs typeface="ＭＳ Ｐゴシック" charset="0"/>
              </a:rPr>
              <a:t>courses.ischool.berkeley.edu</a:t>
            </a:r>
            <a:r>
              <a:rPr lang="en-US" dirty="0">
                <a:latin typeface="Geneva" charset="0"/>
                <a:ea typeface="ＭＳ Ｐゴシック" charset="0"/>
                <a:cs typeface="ＭＳ Ｐゴシック" charset="0"/>
              </a:rPr>
              <a:t>/i247/f05</a:t>
            </a:r>
            <a:r>
              <a:rPr lang="en-US" dirty="0" smtClean="0">
                <a:latin typeface="Geneva" charset="0"/>
                <a:ea typeface="ＭＳ Ｐゴシック" charset="0"/>
                <a:cs typeface="ＭＳ Ｐゴシック" charset="0"/>
              </a:rPr>
              <a:t>/  </a:t>
            </a:r>
            <a:r>
              <a:rPr lang="en-US" dirty="0">
                <a:latin typeface="Geneva" charset="0"/>
                <a:ea typeface="ＭＳ Ｐゴシック" charset="0"/>
                <a:cs typeface="ＭＳ Ｐゴシック" charset="0"/>
              </a:rPr>
              <a:t>(slides 2-10, 16, 19-21, 23, 25-37</a:t>
            </a:r>
            <a:r>
              <a:rPr lang="en-US" dirty="0" smtClean="0">
                <a:latin typeface="Geneva" charset="0"/>
                <a:ea typeface="ＭＳ Ｐゴシック" charset="0"/>
                <a:cs typeface="ＭＳ Ｐゴシック" charset="0"/>
              </a:rPr>
              <a:t>); </a:t>
            </a:r>
            <a:r>
              <a:rPr lang="en-US" dirty="0" err="1" smtClean="0">
                <a:latin typeface="Geneva" charset="0"/>
                <a:ea typeface="ＭＳ Ｐゴシック" charset="0"/>
                <a:cs typeface="ＭＳ Ｐゴシック" charset="0"/>
              </a:rPr>
              <a:t>Jian</a:t>
            </a:r>
            <a:r>
              <a:rPr lang="en-US" dirty="0" smtClean="0">
                <a:latin typeface="Geneva" charset="0"/>
                <a:ea typeface="ＭＳ Ｐゴシック" charset="0"/>
                <a:cs typeface="ＭＳ Ｐゴシック" charset="0"/>
              </a:rPr>
              <a:t> </a:t>
            </a:r>
            <a:r>
              <a:rPr lang="en-US" dirty="0">
                <a:latin typeface="Geneva" charset="0"/>
                <a:ea typeface="ＭＳ Ｐゴシック" charset="0"/>
                <a:cs typeface="ＭＳ Ｐゴシック" charset="0"/>
              </a:rPr>
              <a:t>Huang, based on a tutorial by Daniel </a:t>
            </a:r>
            <a:r>
              <a:rPr lang="en-US" dirty="0" err="1">
                <a:latin typeface="Geneva" charset="0"/>
                <a:ea typeface="ＭＳ Ｐゴシック" charset="0"/>
                <a:cs typeface="ＭＳ Ｐゴシック" charset="0"/>
              </a:rPr>
              <a:t>Kiem</a:t>
            </a:r>
            <a:r>
              <a:rPr lang="en-US" dirty="0">
                <a:latin typeface="Geneva" charset="0"/>
                <a:ea typeface="ＭＳ Ｐゴシック" charset="0"/>
                <a:cs typeface="ＭＳ Ｐゴシック" charset="0"/>
              </a:rPr>
              <a:t> (slides 39-58</a:t>
            </a:r>
            <a:r>
              <a:rPr lang="en-US" dirty="0" smtClean="0">
                <a:latin typeface="Geneva" charset="0"/>
                <a:ea typeface="ＭＳ Ｐゴシック" charset="0"/>
                <a:cs typeface="ＭＳ Ｐゴシック" charset="0"/>
              </a:rPr>
              <a:t>); </a:t>
            </a:r>
            <a:r>
              <a:rPr lang="en-US" dirty="0" err="1" smtClean="0">
                <a:latin typeface="Geneva" charset="0"/>
                <a:ea typeface="ＭＳ Ｐゴシック" charset="0"/>
                <a:cs typeface="ＭＳ Ｐゴシック" charset="0"/>
              </a:rPr>
              <a:t>Beomjin</a:t>
            </a:r>
            <a:r>
              <a:rPr lang="en-US" dirty="0" smtClean="0">
                <a:latin typeface="Geneva" charset="0"/>
                <a:ea typeface="ＭＳ Ｐゴシック" charset="0"/>
                <a:cs typeface="ＭＳ Ｐゴシック" charset="0"/>
              </a:rPr>
              <a:t> </a:t>
            </a:r>
            <a:r>
              <a:rPr lang="en-US" dirty="0">
                <a:latin typeface="Geneva" charset="0"/>
                <a:ea typeface="ＭＳ Ｐゴシック" charset="0"/>
                <a:cs typeface="ＭＳ Ｐゴシック" charset="0"/>
              </a:rPr>
              <a:t>Kin (11-14, 17-18)</a:t>
            </a:r>
          </a:p>
          <a:p>
            <a:endParaRPr lang="en-US" dirty="0">
              <a:latin typeface="Geneva" charset="0"/>
              <a:ea typeface="ＭＳ Ｐゴシック" charset="0"/>
              <a:cs typeface="ＭＳ Ｐゴシック" charset="0"/>
            </a:endParaRPr>
          </a:p>
          <a:p>
            <a:endParaRPr lang="en-US" dirty="0">
              <a:latin typeface="Geneva" charset="0"/>
              <a:ea typeface="ＭＳ Ｐゴシック" charset="0"/>
              <a:cs typeface="ＭＳ Ｐゴシック" charset="0"/>
            </a:endParaRPr>
          </a:p>
          <a:p>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Hans </a:t>
            </a:r>
            <a:r>
              <a:rPr lang="en-US" dirty="0" err="1" smtClean="0"/>
              <a:t>Rosling</a:t>
            </a:r>
            <a:r>
              <a:rPr lang="en-US" dirty="0" smtClean="0"/>
              <a:t> on Health &amp; Wealth</a:t>
            </a:r>
            <a:endParaRPr lang="en-US" dirty="0"/>
          </a:p>
        </p:txBody>
      </p:sp>
      <p:pic>
        <p:nvPicPr>
          <p:cNvPr id="7" name="Content Placeholder 6" descr="Screen Shot 2014-02-24 at 2.13.16 PM.png"/>
          <p:cNvPicPr>
            <a:picLocks noGrp="1" noChangeAspect="1"/>
          </p:cNvPicPr>
          <p:nvPr>
            <p:ph idx="1"/>
          </p:nvPr>
        </p:nvPicPr>
        <p:blipFill>
          <a:blip r:embed="rId2">
            <a:extLst>
              <a:ext uri="{28A0092B-C50C-407E-A947-70E740481C1C}">
                <a14:useLocalDpi xmlns:a14="http://schemas.microsoft.com/office/drawing/2010/main" val="0"/>
              </a:ext>
            </a:extLst>
          </a:blip>
          <a:srcRect l="2057" r="2057"/>
          <a:stretch>
            <a:fillRect/>
          </a:stretch>
        </p:blipFill>
        <p:spPr/>
      </p:pic>
      <p:sp>
        <p:nvSpPr>
          <p:cNvPr id="4" name="Date Placeholder 3"/>
          <p:cNvSpPr>
            <a:spLocks noGrp="1"/>
          </p:cNvSpPr>
          <p:nvPr>
            <p:ph type="dt" sz="half" idx="10"/>
          </p:nvPr>
        </p:nvSpPr>
        <p:spPr/>
        <p:txBody>
          <a:bodyPr/>
          <a:lstStyle/>
          <a:p>
            <a:fld id="{7053BEFA-1175-F644-B249-7D41D72BD3FF}" type="datetime1">
              <a:rPr lang="en-US" smtClean="0"/>
              <a:t>2/7/15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sp>
        <p:nvSpPr>
          <p:cNvPr id="8" name="Rectangle 7"/>
          <p:cNvSpPr/>
          <p:nvPr/>
        </p:nvSpPr>
        <p:spPr>
          <a:xfrm>
            <a:off x="1055732" y="1396204"/>
            <a:ext cx="7110368" cy="369332"/>
          </a:xfrm>
          <a:prstGeom prst="rect">
            <a:avLst/>
          </a:prstGeom>
        </p:spPr>
        <p:txBody>
          <a:bodyPr wrap="square">
            <a:spAutoFit/>
          </a:bodyPr>
          <a:lstStyle/>
          <a:p>
            <a:r>
              <a:rPr lang="en-US" dirty="0"/>
              <a:t>http://</a:t>
            </a:r>
            <a:r>
              <a:rPr lang="en-US" dirty="0" err="1"/>
              <a:t>www.youtube.com</a:t>
            </a:r>
            <a:r>
              <a:rPr lang="en-US" dirty="0"/>
              <a:t>/</a:t>
            </a:r>
            <a:r>
              <a:rPr lang="en-US" dirty="0" err="1"/>
              <a:t>watch?v</a:t>
            </a:r>
            <a:r>
              <a:rPr lang="en-US" dirty="0"/>
              <a:t>=ahp7QhbB8G4</a:t>
            </a:r>
          </a:p>
        </p:txBody>
      </p:sp>
    </p:spTree>
    <p:extLst>
      <p:ext uri="{BB962C8B-B14F-4D97-AF65-F5344CB8AC3E}">
        <p14:creationId xmlns:p14="http://schemas.microsoft.com/office/powerpoint/2010/main" val="415358609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3" name="Rectangle 2"/>
          <p:cNvSpPr>
            <a:spLocks noGrp="1" noChangeArrowheads="1"/>
          </p:cNvSpPr>
          <p:nvPr>
            <p:ph type="title"/>
          </p:nvPr>
        </p:nvSpPr>
        <p:spPr/>
        <p:txBody>
          <a:bodyPr/>
          <a:lstStyle/>
          <a:p>
            <a:r>
              <a:rPr lang="en-US">
                <a:latin typeface="Geneva" charset="0"/>
                <a:ea typeface="ＭＳ Ｐゴシック" charset="0"/>
                <a:cs typeface="ＭＳ Ｐゴシック" charset="0"/>
              </a:rPr>
              <a:t>What is Information Visualization?</a:t>
            </a:r>
          </a:p>
        </p:txBody>
      </p:sp>
      <p:sp>
        <p:nvSpPr>
          <p:cNvPr id="209923" name="Rectangle 3"/>
          <p:cNvSpPr>
            <a:spLocks noGrp="1" noChangeArrowheads="1"/>
          </p:cNvSpPr>
          <p:nvPr>
            <p:ph type="body" idx="1"/>
          </p:nvPr>
        </p:nvSpPr>
        <p:spPr/>
        <p:txBody>
          <a:bodyPr/>
          <a:lstStyle/>
          <a:p>
            <a:pPr>
              <a:buFontTx/>
              <a:buNone/>
            </a:pPr>
            <a:r>
              <a:rPr lang="en-US">
                <a:latin typeface="Geneva" charset="0"/>
                <a:ea typeface="ＭＳ Ｐゴシック" charset="0"/>
                <a:cs typeface="ＭＳ Ｐゴシック" charset="0"/>
              </a:rPr>
              <a:t>Visualize: to form a mental image or vision of …</a:t>
            </a:r>
          </a:p>
          <a:p>
            <a:pPr>
              <a:buFontTx/>
              <a:buNone/>
            </a:pPr>
            <a:r>
              <a:rPr lang="en-US">
                <a:latin typeface="Geneva" charset="0"/>
                <a:ea typeface="ＭＳ Ｐゴシック" charset="0"/>
                <a:cs typeface="ＭＳ Ｐゴシック" charset="0"/>
              </a:rPr>
              <a:t>Visualize: to imagine or remember as if actually seeing.</a:t>
            </a:r>
          </a:p>
          <a:p>
            <a:pPr>
              <a:buFontTx/>
              <a:buNone/>
            </a:pPr>
            <a:r>
              <a:rPr lang="en-US">
                <a:latin typeface="Geneva" charset="0"/>
                <a:ea typeface="ＭＳ Ｐゴシック" charset="0"/>
                <a:cs typeface="ＭＳ Ｐゴシック" charset="0"/>
              </a:rPr>
              <a:t>American Heritage dictionary, Concise Oxford dictionary 		</a:t>
            </a:r>
          </a:p>
        </p:txBody>
      </p:sp>
    </p:spTree>
    <p:extLst>
      <p:ext uri="{BB962C8B-B14F-4D97-AF65-F5344CB8AC3E}">
        <p14:creationId xmlns:p14="http://schemas.microsoft.com/office/powerpoint/2010/main" val="41394620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0992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09923">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20992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923" grpId="0" build="p" bldLvl="2"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9458" name="Rectangle 2"/>
          <p:cNvSpPr>
            <a:spLocks noGrp="1" noChangeArrowheads="1"/>
          </p:cNvSpPr>
          <p:nvPr>
            <p:ph type="title"/>
          </p:nvPr>
        </p:nvSpPr>
        <p:spPr>
          <a:xfrm>
            <a:off x="533400" y="304800"/>
            <a:ext cx="8610600" cy="1143000"/>
          </a:xfrm>
        </p:spPr>
        <p:txBody>
          <a:bodyPr/>
          <a:lstStyle/>
          <a:p>
            <a:r>
              <a:rPr lang="en-US" sz="4000">
                <a:latin typeface="Geneva" charset="0"/>
                <a:ea typeface="ＭＳ Ｐゴシック" charset="0"/>
                <a:cs typeface="ＭＳ Ｐゴシック" charset="0"/>
              </a:rPr>
              <a:t>What is Information Visualization?</a:t>
            </a:r>
          </a:p>
        </p:txBody>
      </p:sp>
      <p:sp>
        <p:nvSpPr>
          <p:cNvPr id="210947" name="Rectangle 3"/>
          <p:cNvSpPr>
            <a:spLocks noGrp="1" noChangeArrowheads="1"/>
          </p:cNvSpPr>
          <p:nvPr>
            <p:ph type="body" idx="1"/>
          </p:nvPr>
        </p:nvSpPr>
        <p:spPr>
          <a:xfrm>
            <a:off x="709860" y="1876515"/>
            <a:ext cx="7776013" cy="4195389"/>
          </a:xfrm>
        </p:spPr>
        <p:txBody>
          <a:bodyPr/>
          <a:lstStyle/>
          <a:p>
            <a:pPr>
              <a:buFontTx/>
              <a:buNone/>
            </a:pPr>
            <a:r>
              <a:rPr lang="en-US" sz="2400" dirty="0">
                <a:latin typeface="Geneva" charset="0"/>
                <a:ea typeface="ＭＳ Ｐゴシック" charset="0"/>
                <a:cs typeface="ＭＳ Ｐゴシック" charset="0"/>
              </a:rPr>
              <a:t>The depiction of information using spatial or graphical representations, to facilitate comparison, pattern recognition, change detection, and other cognitive skills by making use of the visual system (Hearst 03). </a:t>
            </a:r>
          </a:p>
          <a:p>
            <a:pPr>
              <a:buFontTx/>
              <a:buNone/>
            </a:pPr>
            <a:endParaRPr lang="en-US" sz="2400" dirty="0">
              <a:latin typeface="Geneva" charset="0"/>
              <a:ea typeface="ＭＳ Ｐゴシック" charset="0"/>
              <a:cs typeface="ＭＳ Ｐゴシック" charset="0"/>
            </a:endParaRPr>
          </a:p>
          <a:p>
            <a:pPr>
              <a:buFontTx/>
              <a:buNone/>
            </a:pPr>
            <a:r>
              <a:rPr lang="ja-JP" altLang="en-US" sz="2400" dirty="0">
                <a:latin typeface="Geneva" charset="0"/>
                <a:ea typeface="ＭＳ Ｐゴシック" charset="0"/>
                <a:cs typeface="ＭＳ Ｐゴシック" charset="0"/>
              </a:rPr>
              <a:t>“</a:t>
            </a:r>
            <a:r>
              <a:rPr lang="en-US" altLang="ja-JP" sz="2400" dirty="0">
                <a:latin typeface="Geneva" charset="0"/>
                <a:ea typeface="ＭＳ Ｐゴシック" charset="0"/>
                <a:cs typeface="ＭＳ Ｐゴシック" charset="0"/>
              </a:rPr>
              <a:t>that which gives to the viewer the greatest number of ideas in the shortest time with the least ink in the smallest space.</a:t>
            </a:r>
            <a:r>
              <a:rPr lang="ja-JP" altLang="en-US" sz="2400" dirty="0">
                <a:latin typeface="Geneva" charset="0"/>
                <a:ea typeface="ＭＳ Ｐゴシック" charset="0"/>
                <a:cs typeface="ＭＳ Ｐゴシック" charset="0"/>
              </a:rPr>
              <a:t>”</a:t>
            </a:r>
            <a:r>
              <a:rPr lang="en-US" altLang="ja-JP" sz="2400" dirty="0">
                <a:latin typeface="Geneva" charset="0"/>
                <a:ea typeface="ＭＳ Ｐゴシック" charset="0"/>
                <a:cs typeface="ＭＳ Ｐゴシック" charset="0"/>
              </a:rPr>
              <a:t> --Edward R. </a:t>
            </a:r>
            <a:r>
              <a:rPr lang="en-US" altLang="ja-JP" sz="2400" dirty="0" err="1" smtClean="0">
                <a:latin typeface="Geneva" charset="0"/>
                <a:ea typeface="ＭＳ Ｐゴシック" charset="0"/>
                <a:cs typeface="ＭＳ Ｐゴシック" charset="0"/>
              </a:rPr>
              <a:t>Tufte</a:t>
            </a:r>
            <a:endParaRPr lang="en-US" altLang="ja-JP" sz="2400" dirty="0" smtClean="0">
              <a:latin typeface="Geneva" charset="0"/>
              <a:ea typeface="ＭＳ Ｐゴシック" charset="0"/>
              <a:cs typeface="ＭＳ Ｐゴシック" charset="0"/>
            </a:endParaRPr>
          </a:p>
          <a:p>
            <a:pPr>
              <a:buFontTx/>
              <a:buNone/>
            </a:pPr>
            <a:endParaRPr lang="en-US" altLang="ja-JP" sz="2400" dirty="0">
              <a:latin typeface="Geneva" charset="0"/>
              <a:ea typeface="ＭＳ Ｐゴシック" charset="0"/>
              <a:cs typeface="ＭＳ Ｐゴシック" charset="0"/>
            </a:endParaRPr>
          </a:p>
          <a:p>
            <a:pPr>
              <a:buFontTx/>
              <a:buNone/>
            </a:pPr>
            <a:r>
              <a:rPr lang="en-US" altLang="ja-JP" sz="2400" dirty="0" smtClean="0">
                <a:latin typeface="Geneva" charset="0"/>
                <a:ea typeface="ＭＳ Ｐゴシック" charset="0"/>
                <a:cs typeface="ＭＳ Ｐゴシック" charset="0"/>
              </a:rPr>
              <a:t>Further Reading: http</a:t>
            </a:r>
            <a:r>
              <a:rPr lang="en-US" altLang="ja-JP" sz="2400" dirty="0">
                <a:latin typeface="Geneva" charset="0"/>
                <a:ea typeface="ＭＳ Ｐゴシック" charset="0"/>
                <a:cs typeface="ＭＳ Ｐゴシック" charset="0"/>
              </a:rPr>
              <a:t>://</a:t>
            </a:r>
            <a:r>
              <a:rPr lang="en-US" altLang="ja-JP" sz="2400" dirty="0" err="1">
                <a:latin typeface="Geneva" charset="0"/>
                <a:ea typeface="ＭＳ Ｐゴシック" charset="0"/>
                <a:cs typeface="ＭＳ Ｐゴシック" charset="0"/>
              </a:rPr>
              <a:t>fellinlovewithdata.com</a:t>
            </a:r>
            <a:r>
              <a:rPr lang="en-US" altLang="ja-JP" sz="2400" dirty="0">
                <a:latin typeface="Geneva" charset="0"/>
                <a:ea typeface="ＭＳ Ｐゴシック" charset="0"/>
                <a:cs typeface="ＭＳ Ｐゴシック" charset="0"/>
              </a:rPr>
              <a:t>/guides/7-classic-foundational-vis-papers</a:t>
            </a:r>
          </a:p>
          <a:p>
            <a:pPr>
              <a:buFontTx/>
              <a:buNone/>
            </a:pPr>
            <a:endParaRPr lang="en-US" sz="24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7831489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1094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1094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21094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947" grpId="0" build="p" bldLvl="2"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Footer Placeholder 3"/>
          <p:cNvSpPr>
            <a:spLocks noGrp="1"/>
          </p:cNvSpPr>
          <p:nvPr>
            <p:ph type="ftr" sz="quarter" idx="11"/>
          </p:nvPr>
        </p:nvSpPr>
        <p:spPr>
          <a:xfrm>
            <a:off x="1219200" y="5680642"/>
            <a:ext cx="1143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l" eaLnBrk="1" hangingPunct="1"/>
            <a:r>
              <a:rPr lang="en-US" sz="1400">
                <a:solidFill>
                  <a:srgbClr val="687D29"/>
                </a:solidFill>
                <a:latin typeface="Courier" charset="0"/>
              </a:rPr>
              <a:t>Image from mapquest.com</a:t>
            </a:r>
          </a:p>
        </p:txBody>
      </p:sp>
      <p:sp>
        <p:nvSpPr>
          <p:cNvPr id="21506" name="Rectangle 2"/>
          <p:cNvSpPr>
            <a:spLocks noGrp="1" noChangeArrowheads="1"/>
          </p:cNvSpPr>
          <p:nvPr>
            <p:ph type="title"/>
          </p:nvPr>
        </p:nvSpPr>
        <p:spPr/>
        <p:txBody>
          <a:bodyPr/>
          <a:lstStyle/>
          <a:p>
            <a:r>
              <a:rPr lang="en-US">
                <a:latin typeface="Geneva" charset="0"/>
                <a:ea typeface="ＭＳ Ｐゴシック" charset="0"/>
                <a:cs typeface="ＭＳ Ｐゴシック" charset="0"/>
              </a:rPr>
              <a:t>The Power of Visualization</a:t>
            </a:r>
          </a:p>
        </p:txBody>
      </p:sp>
      <p:sp>
        <p:nvSpPr>
          <p:cNvPr id="21507" name="Rectangle 3"/>
          <p:cNvSpPr>
            <a:spLocks noGrp="1" noChangeArrowheads="1"/>
          </p:cNvSpPr>
          <p:nvPr>
            <p:ph type="body" idx="1"/>
          </p:nvPr>
        </p:nvSpPr>
        <p:spPr>
          <a:xfrm>
            <a:off x="1044384" y="2175442"/>
            <a:ext cx="7772400" cy="2819400"/>
          </a:xfrm>
        </p:spPr>
        <p:txBody>
          <a:bodyPr/>
          <a:lstStyle/>
          <a:p>
            <a:pPr>
              <a:buFontTx/>
              <a:buNone/>
            </a:pPr>
            <a:r>
              <a:rPr lang="en-US" sz="1200" b="1" dirty="0">
                <a:latin typeface="Geneva" charset="0"/>
                <a:ea typeface="ＭＳ Ｐゴシック" charset="0"/>
                <a:cs typeface="ＭＳ Ｐゴシック" charset="0"/>
              </a:rPr>
              <a:t>1. Start out going Southwest on ELLSWORTH AVE </a:t>
            </a:r>
          </a:p>
          <a:p>
            <a:pPr>
              <a:buFontTx/>
              <a:buNone/>
            </a:pPr>
            <a:r>
              <a:rPr lang="en-US" sz="1200" b="1" dirty="0">
                <a:latin typeface="Geneva" charset="0"/>
                <a:ea typeface="ＭＳ Ｐゴシック" charset="0"/>
                <a:cs typeface="ＭＳ Ｐゴシック" charset="0"/>
              </a:rPr>
              <a:t>    Towards BROADWAY by turning right. </a:t>
            </a:r>
          </a:p>
          <a:p>
            <a:pPr>
              <a:buFontTx/>
              <a:buNone/>
            </a:pPr>
            <a:r>
              <a:rPr lang="en-US" sz="1200" b="1" dirty="0">
                <a:latin typeface="Geneva" charset="0"/>
                <a:ea typeface="ＭＳ Ｐゴシック" charset="0"/>
                <a:cs typeface="ＭＳ Ｐゴシック" charset="0"/>
              </a:rPr>
              <a:t>2: Turn RIGHT onto BROADWAY. </a:t>
            </a:r>
          </a:p>
          <a:p>
            <a:pPr>
              <a:buFontTx/>
              <a:buNone/>
            </a:pPr>
            <a:r>
              <a:rPr lang="en-US" sz="1200" b="1" dirty="0">
                <a:latin typeface="Geneva" charset="0"/>
                <a:ea typeface="ＭＳ Ｐゴシック" charset="0"/>
                <a:cs typeface="ＭＳ Ｐゴシック" charset="0"/>
              </a:rPr>
              <a:t>3. Turn RIGHT onto QUINCY ST. </a:t>
            </a:r>
          </a:p>
          <a:p>
            <a:pPr>
              <a:buFontTx/>
              <a:buNone/>
            </a:pPr>
            <a:r>
              <a:rPr lang="en-US" sz="1200" b="1" dirty="0">
                <a:latin typeface="Geneva" charset="0"/>
                <a:ea typeface="ＭＳ Ｐゴシック" charset="0"/>
                <a:cs typeface="ＭＳ Ｐゴシック" charset="0"/>
              </a:rPr>
              <a:t>4. Turn LEFT onto CAMBRIDGE ST. </a:t>
            </a:r>
          </a:p>
          <a:p>
            <a:pPr>
              <a:buFontTx/>
              <a:buNone/>
            </a:pPr>
            <a:r>
              <a:rPr lang="en-US" sz="1200" b="1" dirty="0">
                <a:latin typeface="Geneva" charset="0"/>
                <a:ea typeface="ＭＳ Ｐゴシック" charset="0"/>
                <a:cs typeface="ＭＳ Ｐゴシック" charset="0"/>
              </a:rPr>
              <a:t>5. Turn SLIGHT RIGHT onto MASSACHUSETTS AVE. </a:t>
            </a:r>
          </a:p>
          <a:p>
            <a:pPr>
              <a:buFontTx/>
              <a:buNone/>
            </a:pPr>
            <a:r>
              <a:rPr lang="en-US" sz="1200" b="1" dirty="0">
                <a:latin typeface="Geneva" charset="0"/>
                <a:ea typeface="ＭＳ Ｐゴシック" charset="0"/>
                <a:cs typeface="ＭＳ Ｐゴシック" charset="0"/>
              </a:rPr>
              <a:t>6. Turn RIGHT onto RUSSELL ST.</a:t>
            </a:r>
            <a:r>
              <a:rPr lang="en-US" sz="1200" dirty="0">
                <a:latin typeface="Geneva" charset="0"/>
                <a:ea typeface="ＭＳ Ｐゴシック" charset="0"/>
                <a:cs typeface="ＭＳ Ｐゴシック" charset="0"/>
              </a:rPr>
              <a:t> </a:t>
            </a:r>
          </a:p>
          <a:p>
            <a:endParaRPr lang="en-US" sz="1200" dirty="0">
              <a:latin typeface="Geneva" charset="0"/>
              <a:ea typeface="ＭＳ Ｐゴシック" charset="0"/>
              <a:cs typeface="ＭＳ Ｐゴシック" charset="0"/>
            </a:endParaRPr>
          </a:p>
          <a:p>
            <a:endParaRPr lang="en-US" dirty="0">
              <a:latin typeface="Geneva" charset="0"/>
              <a:ea typeface="ＭＳ Ｐゴシック" charset="0"/>
              <a:cs typeface="ＭＳ Ｐゴシック" charset="0"/>
            </a:endParaRPr>
          </a:p>
        </p:txBody>
      </p:sp>
      <p:pic>
        <p:nvPicPr>
          <p:cNvPr id="214020" name="Picture 4" descr="C:\My Documents\Viz\map.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14900" y="1992268"/>
            <a:ext cx="5344174" cy="3799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4021" name="Freeform 5"/>
          <p:cNvSpPr>
            <a:spLocks/>
          </p:cNvSpPr>
          <p:nvPr/>
        </p:nvSpPr>
        <p:spPr bwMode="auto">
          <a:xfrm>
            <a:off x="6477000" y="2785042"/>
            <a:ext cx="1676400" cy="2514600"/>
          </a:xfrm>
          <a:custGeom>
            <a:avLst/>
            <a:gdLst>
              <a:gd name="T0" fmla="*/ 2147483647 w 1056"/>
              <a:gd name="T1" fmla="*/ 2147483647 h 1584"/>
              <a:gd name="T2" fmla="*/ 2147483647 w 1056"/>
              <a:gd name="T3" fmla="*/ 2147483647 h 1584"/>
              <a:gd name="T4" fmla="*/ 2147483647 w 1056"/>
              <a:gd name="T5" fmla="*/ 2147483647 h 1584"/>
              <a:gd name="T6" fmla="*/ 2147483647 w 1056"/>
              <a:gd name="T7" fmla="*/ 2147483647 h 1584"/>
              <a:gd name="T8" fmla="*/ 0 w 1056"/>
              <a:gd name="T9" fmla="*/ 2147483647 h 1584"/>
              <a:gd name="T10" fmla="*/ 2147483647 w 1056"/>
              <a:gd name="T11" fmla="*/ 0 h 1584"/>
              <a:gd name="T12" fmla="*/ 0 60000 65536"/>
              <a:gd name="T13" fmla="*/ 0 60000 65536"/>
              <a:gd name="T14" fmla="*/ 0 60000 65536"/>
              <a:gd name="T15" fmla="*/ 0 60000 65536"/>
              <a:gd name="T16" fmla="*/ 0 60000 65536"/>
              <a:gd name="T17" fmla="*/ 0 60000 65536"/>
              <a:gd name="T18" fmla="*/ 0 w 1056"/>
              <a:gd name="T19" fmla="*/ 0 h 1584"/>
              <a:gd name="T20" fmla="*/ 1056 w 1056"/>
              <a:gd name="T21" fmla="*/ 1584 h 1584"/>
            </a:gdLst>
            <a:ahLst/>
            <a:cxnLst>
              <a:cxn ang="T12">
                <a:pos x="T0" y="T1"/>
              </a:cxn>
              <a:cxn ang="T13">
                <a:pos x="T2" y="T3"/>
              </a:cxn>
              <a:cxn ang="T14">
                <a:pos x="T4" y="T5"/>
              </a:cxn>
              <a:cxn ang="T15">
                <a:pos x="T6" y="T7"/>
              </a:cxn>
              <a:cxn ang="T16">
                <a:pos x="T8" y="T9"/>
              </a:cxn>
              <a:cxn ang="T17">
                <a:pos x="T10" y="T11"/>
              </a:cxn>
            </a:cxnLst>
            <a:rect l="T18" t="T19" r="T20" b="T21"/>
            <a:pathLst>
              <a:path w="1056" h="1584">
                <a:moveTo>
                  <a:pt x="1056" y="1440"/>
                </a:moveTo>
                <a:lnTo>
                  <a:pt x="960" y="1584"/>
                </a:lnTo>
                <a:lnTo>
                  <a:pt x="288" y="1200"/>
                </a:lnTo>
                <a:lnTo>
                  <a:pt x="288" y="336"/>
                </a:lnTo>
                <a:lnTo>
                  <a:pt x="0" y="96"/>
                </a:lnTo>
                <a:lnTo>
                  <a:pt x="144" y="0"/>
                </a:lnTo>
              </a:path>
            </a:pathLst>
          </a:custGeom>
          <a:noFill/>
          <a:ln w="57150">
            <a:solidFill>
              <a:schemeClr val="hlink"/>
            </a:solidFill>
            <a:round/>
            <a:headEnd/>
            <a:tailEnd type="arrow" w="med" len="med"/>
          </a:ln>
          <a:extLst>
            <a:ext uri="{909E8E84-426E-40dd-AFC4-6F175D3DCCD1}">
              <a14:hiddenFill xmlns:a14="http://schemas.microsoft.com/office/drawing/2010/main">
                <a:solidFill>
                  <a:srgbClr val="FFFFFF"/>
                </a:solidFill>
              </a14:hiddenFill>
            </a:ext>
          </a:extLst>
        </p:spPr>
        <p:txBody>
          <a:bodyPr>
            <a:spAutoFit/>
          </a:bodyPr>
          <a:lstStyle/>
          <a:p>
            <a:endParaRPr lang="en-US"/>
          </a:p>
        </p:txBody>
      </p:sp>
    </p:spTree>
    <p:extLst>
      <p:ext uri="{BB962C8B-B14F-4D97-AF65-F5344CB8AC3E}">
        <p14:creationId xmlns:p14="http://schemas.microsoft.com/office/powerpoint/2010/main" val="31633169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21402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140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02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r>
              <a:rPr lang="en-US">
                <a:latin typeface="Geneva" charset="0"/>
                <a:ea typeface="ＭＳ Ｐゴシック" charset="0"/>
                <a:cs typeface="ＭＳ Ｐゴシック" charset="0"/>
              </a:rPr>
              <a:t>The Power of Visualization</a:t>
            </a:r>
          </a:p>
        </p:txBody>
      </p:sp>
      <p:pic>
        <p:nvPicPr>
          <p:cNvPr id="22530"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691" y="103880"/>
            <a:ext cx="9139384" cy="5544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Rectangle 4"/>
          <p:cNvSpPr>
            <a:spLocks noChangeArrowheads="1"/>
          </p:cNvSpPr>
          <p:nvPr/>
        </p:nvSpPr>
        <p:spPr bwMode="auto">
          <a:xfrm>
            <a:off x="1143000" y="5815111"/>
            <a:ext cx="75328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dirty="0"/>
              <a:t>Line </a:t>
            </a:r>
            <a:r>
              <a:rPr lang="en-US" dirty="0" smtClean="0"/>
              <a:t>drive </a:t>
            </a:r>
            <a:r>
              <a:rPr lang="en-US" dirty="0"/>
              <a:t>tool by </a:t>
            </a:r>
            <a:r>
              <a:rPr lang="en-US" dirty="0" err="1"/>
              <a:t>Maneesh</a:t>
            </a:r>
            <a:r>
              <a:rPr lang="en-US" dirty="0"/>
              <a:t> </a:t>
            </a:r>
            <a:r>
              <a:rPr lang="en-US" dirty="0" err="1"/>
              <a:t>Agrawala</a:t>
            </a:r>
            <a:r>
              <a:rPr lang="en-US" dirty="0"/>
              <a:t> http://</a:t>
            </a:r>
            <a:r>
              <a:rPr lang="en-US" dirty="0" err="1"/>
              <a:t>graphics.stanford.edu</a:t>
            </a:r>
            <a:r>
              <a:rPr lang="en-US" dirty="0"/>
              <a:t>/~</a:t>
            </a:r>
            <a:r>
              <a:rPr lang="en-US" dirty="0" err="1"/>
              <a:t>maneesh</a:t>
            </a:r>
            <a:r>
              <a:rPr lang="en-US" dirty="0"/>
              <a:t>/</a:t>
            </a:r>
          </a:p>
        </p:txBody>
      </p:sp>
    </p:spTree>
    <p:extLst>
      <p:ext uri="{BB962C8B-B14F-4D97-AF65-F5344CB8AC3E}">
        <p14:creationId xmlns:p14="http://schemas.microsoft.com/office/powerpoint/2010/main" val="3511428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The Power of </a:t>
            </a:r>
            <a:r>
              <a:rPr lang="en-US" dirty="0" smtClean="0">
                <a:latin typeface="Geneva" charset="0"/>
                <a:ea typeface="ＭＳ Ｐゴシック" charset="0"/>
                <a:cs typeface="ＭＳ Ｐゴシック" charset="0"/>
              </a:rPr>
              <a:t>Design </a:t>
            </a:r>
            <a:r>
              <a:rPr lang="en-US" i="1" dirty="0" smtClean="0">
                <a:latin typeface="Geneva" charset="0"/>
                <a:ea typeface="ＭＳ Ｐゴシック" charset="0"/>
                <a:cs typeface="ＭＳ Ｐゴシック" charset="0"/>
              </a:rPr>
              <a:t>and </a:t>
            </a:r>
            <a:r>
              <a:rPr lang="en-US" dirty="0" smtClean="0">
                <a:latin typeface="Geneva" charset="0"/>
                <a:ea typeface="ＭＳ Ｐゴシック" charset="0"/>
                <a:cs typeface="ＭＳ Ｐゴシック" charset="0"/>
              </a:rPr>
              <a:t>interaction in Visualization</a:t>
            </a:r>
            <a:endParaRPr lang="en-US" dirty="0">
              <a:latin typeface="Geneva" charset="0"/>
              <a:ea typeface="ＭＳ Ｐゴシック" charset="0"/>
              <a:cs typeface="ＭＳ Ｐゴシック" charset="0"/>
            </a:endParaRPr>
          </a:p>
        </p:txBody>
      </p:sp>
      <p:sp>
        <p:nvSpPr>
          <p:cNvPr id="22531" name="Rectangle 4"/>
          <p:cNvSpPr>
            <a:spLocks noChangeArrowheads="1"/>
          </p:cNvSpPr>
          <p:nvPr/>
        </p:nvSpPr>
        <p:spPr bwMode="auto">
          <a:xfrm>
            <a:off x="38775" y="3516342"/>
            <a:ext cx="225223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dirty="0" smtClean="0"/>
              <a:t>Lee, </a:t>
            </a:r>
            <a:r>
              <a:rPr lang="en-US" dirty="0" err="1" smtClean="0"/>
              <a:t>Forlizzi</a:t>
            </a:r>
            <a:r>
              <a:rPr lang="en-US" dirty="0" smtClean="0"/>
              <a:t> &amp; Hudson</a:t>
            </a:r>
            <a:endParaRPr lang="en-US" dirty="0"/>
          </a:p>
        </p:txBody>
      </p:sp>
      <p:pic>
        <p:nvPicPr>
          <p:cNvPr id="4" name="Picture 3" descr="Screen Shot 2015-02-02 at 5.00.5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07829"/>
            <a:ext cx="9144000" cy="2180663"/>
          </a:xfrm>
          <a:prstGeom prst="rect">
            <a:avLst/>
          </a:prstGeom>
        </p:spPr>
      </p:pic>
      <p:pic>
        <p:nvPicPr>
          <p:cNvPr id="6" name="Picture 5" descr="Screen Shot 2015-02-02 at 4.58.2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9854" y="3488492"/>
            <a:ext cx="6944146" cy="3338709"/>
          </a:xfrm>
          <a:prstGeom prst="rect">
            <a:avLst/>
          </a:prstGeom>
        </p:spPr>
      </p:pic>
    </p:spTree>
    <p:extLst>
      <p:ext uri="{BB962C8B-B14F-4D97-AF65-F5344CB8AC3E}">
        <p14:creationId xmlns:p14="http://schemas.microsoft.com/office/powerpoint/2010/main" val="21720394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a:xfrm>
            <a:off x="1178247" y="310162"/>
            <a:ext cx="6280441" cy="990107"/>
          </a:xfrm>
        </p:spPr>
        <p:txBody>
          <a:bodyPr/>
          <a:lstStyle/>
          <a:p>
            <a:r>
              <a:rPr lang="en-US" sz="3600" dirty="0">
                <a:latin typeface="Geneva" charset="0"/>
                <a:ea typeface="ＭＳ Ｐゴシック" charset="0"/>
                <a:cs typeface="ＭＳ Ｐゴシック" charset="0"/>
              </a:rPr>
              <a:t>Planning a Visualization</a:t>
            </a:r>
          </a:p>
        </p:txBody>
      </p:sp>
      <p:sp>
        <p:nvSpPr>
          <p:cNvPr id="251907" name="Rectangle 3"/>
          <p:cNvSpPr>
            <a:spLocks noGrp="1" noChangeArrowheads="1"/>
          </p:cNvSpPr>
          <p:nvPr>
            <p:ph idx="1"/>
          </p:nvPr>
        </p:nvSpPr>
        <p:spPr/>
        <p:txBody>
          <a:bodyPr/>
          <a:lstStyle/>
          <a:p>
            <a:r>
              <a:rPr lang="en-US" sz="2800" b="1" dirty="0">
                <a:solidFill>
                  <a:schemeClr val="tx1"/>
                </a:solidFill>
                <a:latin typeface="Geneva" charset="0"/>
                <a:ea typeface="ＭＳ Ｐゴシック" charset="0"/>
                <a:cs typeface="ＭＳ Ｐゴシック" charset="0"/>
              </a:rPr>
              <a:t>What </a:t>
            </a:r>
            <a:r>
              <a:rPr lang="en-US" sz="2800" b="1" dirty="0" smtClean="0">
                <a:solidFill>
                  <a:schemeClr val="tx1"/>
                </a:solidFill>
                <a:latin typeface="Geneva" charset="0"/>
                <a:ea typeface="ＭＳ Ｐゴシック" charset="0"/>
                <a:cs typeface="ＭＳ Ｐゴシック" charset="0"/>
              </a:rPr>
              <a:t>is its goal?</a:t>
            </a:r>
          </a:p>
          <a:p>
            <a:r>
              <a:rPr lang="en-US" dirty="0" smtClean="0">
                <a:latin typeface="Geneva" charset="0"/>
                <a:ea typeface="ＭＳ Ｐゴシック" charset="0"/>
                <a:cs typeface="ＭＳ Ｐゴシック" charset="0"/>
              </a:rPr>
              <a:t>Does it use good design?</a:t>
            </a:r>
            <a:endParaRPr lang="en-US" sz="2800" dirty="0">
              <a:latin typeface="Geneva" charset="0"/>
              <a:ea typeface="ＭＳ Ｐゴシック" charset="0"/>
              <a:cs typeface="ＭＳ Ｐゴシック" charset="0"/>
            </a:endParaRPr>
          </a:p>
          <a:p>
            <a:r>
              <a:rPr lang="en-US" sz="2800" dirty="0" smtClean="0">
                <a:latin typeface="Geneva" charset="0"/>
                <a:ea typeface="ＭＳ Ｐゴシック" charset="0"/>
                <a:cs typeface="ＭＳ Ｐゴシック" charset="0"/>
              </a:rPr>
              <a:t>Have </a:t>
            </a:r>
            <a:r>
              <a:rPr lang="en-US" sz="2800" dirty="0">
                <a:latin typeface="Geneva" charset="0"/>
                <a:ea typeface="ＭＳ Ｐゴシック" charset="0"/>
                <a:cs typeface="ＭＳ Ｐゴシック" charset="0"/>
              </a:rPr>
              <a:t>there been usability studies done?  What do they show</a:t>
            </a:r>
            <a:r>
              <a:rPr lang="en-US" sz="2800" dirty="0" smtClean="0">
                <a:latin typeface="Geneva" charset="0"/>
                <a:ea typeface="ＭＳ Ｐゴシック" charset="0"/>
                <a:cs typeface="ＭＳ Ｐゴシック" charset="0"/>
              </a:rPr>
              <a:t>?</a:t>
            </a:r>
          </a:p>
          <a:p>
            <a:pPr marL="0" indent="0">
              <a:buNone/>
            </a:pPr>
            <a:endParaRPr lang="en-US" sz="2800" dirty="0">
              <a:latin typeface="Geneva" charset="0"/>
              <a:ea typeface="ＭＳ Ｐゴシック" charset="0"/>
              <a:cs typeface="ＭＳ Ｐゴシック" charset="0"/>
            </a:endParaRPr>
          </a:p>
          <a:p>
            <a:pPr marL="609600" indent="-609600"/>
            <a:endParaRPr lang="en-US" sz="28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26006530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5190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51907">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25190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907" grpId="0" build="p"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p:cNvSpPr>
            <a:spLocks noGrp="1" noChangeArrowheads="1"/>
          </p:cNvSpPr>
          <p:nvPr>
            <p:ph type="title"/>
          </p:nvPr>
        </p:nvSpPr>
        <p:spPr>
          <a:xfrm>
            <a:off x="1042728" y="871213"/>
            <a:ext cx="6280441" cy="990107"/>
          </a:xfrm>
        </p:spPr>
        <p:txBody>
          <a:bodyPr/>
          <a:lstStyle/>
          <a:p>
            <a:r>
              <a:rPr lang="en-US" dirty="0">
                <a:latin typeface="Geneva" charset="0"/>
                <a:ea typeface="ＭＳ Ｐゴシック" charset="0"/>
                <a:cs typeface="ＭＳ Ｐゴシック" charset="0"/>
              </a:rPr>
              <a:t>Holistic Design Goals for Information Visualization</a:t>
            </a:r>
          </a:p>
        </p:txBody>
      </p:sp>
      <p:sp>
        <p:nvSpPr>
          <p:cNvPr id="44034" name="Rectangle 3"/>
          <p:cNvSpPr>
            <a:spLocks noGrp="1" noChangeArrowheads="1"/>
          </p:cNvSpPr>
          <p:nvPr>
            <p:ph idx="1"/>
          </p:nvPr>
        </p:nvSpPr>
        <p:spPr/>
        <p:txBody>
          <a:bodyPr/>
          <a:lstStyle/>
          <a:p>
            <a:pPr>
              <a:buFontTx/>
              <a:buNone/>
            </a:pPr>
            <a:endParaRPr lang="en-US" dirty="0">
              <a:latin typeface="Geneva" charset="0"/>
              <a:ea typeface="ＭＳ Ｐゴシック" charset="0"/>
              <a:cs typeface="ＭＳ Ｐゴシック" charset="0"/>
            </a:endParaRPr>
          </a:p>
          <a:p>
            <a:pPr>
              <a:buFontTx/>
              <a:buNone/>
            </a:pPr>
            <a:r>
              <a:rPr lang="en-US" sz="2800" dirty="0">
                <a:latin typeface="Geneva" charset="0"/>
                <a:ea typeface="ＭＳ Ｐゴシック" charset="0"/>
                <a:cs typeface="ＭＳ Ｐゴシック" charset="0"/>
              </a:rPr>
              <a:t>Tailor to the application and the domain</a:t>
            </a:r>
          </a:p>
          <a:p>
            <a:pPr>
              <a:buFontTx/>
              <a:buNone/>
            </a:pPr>
            <a:r>
              <a:rPr lang="en-US" sz="2800" dirty="0">
                <a:latin typeface="Geneva" charset="0"/>
                <a:ea typeface="ＭＳ Ｐゴシック" charset="0"/>
                <a:cs typeface="ＭＳ Ｐゴシック" charset="0"/>
              </a:rPr>
              <a:t>Create highly interactive and integrated systems</a:t>
            </a:r>
          </a:p>
          <a:p>
            <a:pPr>
              <a:buFontTx/>
              <a:buNone/>
            </a:pPr>
            <a:r>
              <a:rPr lang="en-US" sz="2800" dirty="0">
                <a:latin typeface="Geneva" charset="0"/>
                <a:ea typeface="ＭＳ Ｐゴシック" charset="0"/>
                <a:cs typeface="ＭＳ Ｐゴシック" charset="0"/>
              </a:rPr>
              <a:t>Embed the visualization within a larger application</a:t>
            </a:r>
          </a:p>
          <a:p>
            <a:pPr>
              <a:buFontTx/>
              <a:buNone/>
            </a:pPr>
            <a:r>
              <a:rPr lang="en-US" sz="2800" dirty="0">
                <a:latin typeface="Geneva" charset="0"/>
                <a:ea typeface="ＭＳ Ｐゴシック" charset="0"/>
                <a:cs typeface="ＭＳ Ｐゴシック" charset="0"/>
              </a:rPr>
              <a:t>Provide alternative views</a:t>
            </a:r>
          </a:p>
          <a:p>
            <a:pPr lvl="1">
              <a:buFont typeface="Wingdings" charset="0"/>
              <a:buNone/>
            </a:pPr>
            <a:endParaRPr lang="en-US" dirty="0">
              <a:latin typeface="Geneva" charset="0"/>
              <a:ea typeface="ＭＳ Ｐゴシック" charset="0"/>
            </a:endParaRPr>
          </a:p>
          <a:p>
            <a:pPr lvl="1">
              <a:buFont typeface="Wingdings" charset="0"/>
              <a:buNone/>
            </a:pPr>
            <a:endParaRPr lang="en-US" dirty="0">
              <a:latin typeface="Geneva" charset="0"/>
              <a:ea typeface="ＭＳ Ｐゴシック" charset="0"/>
            </a:endParaRPr>
          </a:p>
          <a:p>
            <a:pPr lvl="2">
              <a:buFont typeface="Times" charset="0"/>
              <a:buNone/>
            </a:pPr>
            <a:endParaRPr lang="en-US" dirty="0">
              <a:latin typeface="Geneva" charset="0"/>
              <a:ea typeface="ＭＳ Ｐゴシック" charset="0"/>
            </a:endParaRPr>
          </a:p>
        </p:txBody>
      </p:sp>
    </p:spTree>
    <p:extLst>
      <p:ext uri="{BB962C8B-B14F-4D97-AF65-F5344CB8AC3E}">
        <p14:creationId xmlns:p14="http://schemas.microsoft.com/office/powerpoint/2010/main" val="84735377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Two Different Primary Goals</a:t>
            </a:r>
            <a:r>
              <a:rPr lang="en-US" dirty="0" smtClean="0">
                <a:latin typeface="Geneva" charset="0"/>
                <a:ea typeface="ＭＳ Ｐゴシック" charset="0"/>
                <a:cs typeface="ＭＳ Ｐゴシック" charset="0"/>
              </a:rPr>
              <a:t>:</a:t>
            </a:r>
            <a:endParaRPr lang="en-US" dirty="0">
              <a:latin typeface="Geneva" charset="0"/>
              <a:ea typeface="ＭＳ Ｐゴシック" charset="0"/>
              <a:cs typeface="ＭＳ Ｐゴシック" charset="0"/>
            </a:endParaRPr>
          </a:p>
        </p:txBody>
      </p:sp>
      <p:sp>
        <p:nvSpPr>
          <p:cNvPr id="36866" name="Rectangle 3"/>
          <p:cNvSpPr>
            <a:spLocks noGrp="1" noChangeArrowheads="1"/>
          </p:cNvSpPr>
          <p:nvPr>
            <p:ph idx="1"/>
          </p:nvPr>
        </p:nvSpPr>
        <p:spPr/>
        <p:txBody>
          <a:bodyPr/>
          <a:lstStyle/>
          <a:p>
            <a:pPr>
              <a:buFontTx/>
              <a:buNone/>
            </a:pPr>
            <a:r>
              <a:rPr lang="en-US" dirty="0">
                <a:latin typeface="Geneva" charset="0"/>
                <a:ea typeface="ＭＳ Ｐゴシック" charset="0"/>
                <a:cs typeface="ＭＳ Ｐゴシック" charset="0"/>
              </a:rPr>
              <a:t>Explore/Calculate</a:t>
            </a:r>
          </a:p>
          <a:p>
            <a:pPr lvl="1"/>
            <a:r>
              <a:rPr lang="en-US" dirty="0">
                <a:latin typeface="Geneva" charset="0"/>
                <a:ea typeface="ＭＳ Ｐゴシック" charset="0"/>
              </a:rPr>
              <a:t>Analyze	 </a:t>
            </a:r>
          </a:p>
          <a:p>
            <a:pPr lvl="1"/>
            <a:r>
              <a:rPr lang="en-US" dirty="0">
                <a:latin typeface="Geneva" charset="0"/>
                <a:ea typeface="ＭＳ Ｐゴシック" charset="0"/>
              </a:rPr>
              <a:t>Reason about Information </a:t>
            </a:r>
          </a:p>
          <a:p>
            <a:pPr>
              <a:buFontTx/>
              <a:buNone/>
            </a:pPr>
            <a:r>
              <a:rPr lang="en-US" dirty="0">
                <a:latin typeface="Geneva" charset="0"/>
                <a:ea typeface="ＭＳ Ｐゴシック" charset="0"/>
                <a:cs typeface="ＭＳ Ｐゴシック" charset="0"/>
              </a:rPr>
              <a:t>Communicate</a:t>
            </a:r>
          </a:p>
          <a:p>
            <a:pPr lvl="1"/>
            <a:r>
              <a:rPr lang="en-US" dirty="0">
                <a:latin typeface="Geneva" charset="0"/>
                <a:ea typeface="ＭＳ Ｐゴシック" charset="0"/>
              </a:rPr>
              <a:t>Explain </a:t>
            </a:r>
          </a:p>
          <a:p>
            <a:pPr lvl="1"/>
            <a:r>
              <a:rPr lang="en-US" dirty="0">
                <a:latin typeface="Geneva" charset="0"/>
                <a:ea typeface="ＭＳ Ｐゴシック" charset="0"/>
              </a:rPr>
              <a:t>Make Decisions</a:t>
            </a:r>
          </a:p>
          <a:p>
            <a:pPr lvl="1"/>
            <a:r>
              <a:rPr lang="en-US" dirty="0">
                <a:latin typeface="Geneva" charset="0"/>
                <a:ea typeface="ＭＳ Ｐゴシック" charset="0"/>
              </a:rPr>
              <a:t>Reason about Information </a:t>
            </a:r>
          </a:p>
        </p:txBody>
      </p:sp>
    </p:spTree>
    <p:extLst>
      <p:ext uri="{BB962C8B-B14F-4D97-AF65-F5344CB8AC3E}">
        <p14:creationId xmlns:p14="http://schemas.microsoft.com/office/powerpoint/2010/main" val="133554411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Two Different </a:t>
            </a:r>
            <a:r>
              <a:rPr lang="en-US" dirty="0" smtClean="0">
                <a:latin typeface="Geneva" charset="0"/>
                <a:ea typeface="ＭＳ Ｐゴシック" charset="0"/>
                <a:cs typeface="ＭＳ Ｐゴシック" charset="0"/>
              </a:rPr>
              <a:t>Sub-Goals:</a:t>
            </a:r>
            <a:endParaRPr lang="en-US" dirty="0">
              <a:latin typeface="Geneva" charset="0"/>
              <a:ea typeface="ＭＳ Ｐゴシック" charset="0"/>
              <a:cs typeface="ＭＳ Ｐゴシック" charset="0"/>
            </a:endParaRPr>
          </a:p>
        </p:txBody>
      </p:sp>
      <p:sp>
        <p:nvSpPr>
          <p:cNvPr id="36866" name="Rectangle 3"/>
          <p:cNvSpPr>
            <a:spLocks noGrp="1" noChangeArrowheads="1"/>
          </p:cNvSpPr>
          <p:nvPr>
            <p:ph idx="1"/>
          </p:nvPr>
        </p:nvSpPr>
        <p:spPr/>
        <p:txBody>
          <a:bodyPr/>
          <a:lstStyle/>
          <a:p>
            <a:pPr>
              <a:buFontTx/>
              <a:buNone/>
            </a:pPr>
            <a:r>
              <a:rPr lang="en-US" dirty="0">
                <a:latin typeface="Geneva" charset="0"/>
                <a:ea typeface="ＭＳ Ｐゴシック" charset="0"/>
                <a:cs typeface="ＭＳ Ｐゴシック" charset="0"/>
              </a:rPr>
              <a:t>Explore/Calculate</a:t>
            </a:r>
          </a:p>
          <a:p>
            <a:pPr lvl="1"/>
            <a:r>
              <a:rPr lang="en-US" dirty="0">
                <a:latin typeface="Geneva" charset="0"/>
                <a:ea typeface="ＭＳ Ｐゴシック" charset="0"/>
              </a:rPr>
              <a:t>Analyze	 </a:t>
            </a:r>
          </a:p>
          <a:p>
            <a:pPr lvl="1"/>
            <a:r>
              <a:rPr lang="en-US" dirty="0">
                <a:latin typeface="Geneva" charset="0"/>
                <a:ea typeface="ＭＳ Ｐゴシック" charset="0"/>
              </a:rPr>
              <a:t>Reason about Information </a:t>
            </a:r>
          </a:p>
          <a:p>
            <a:pPr>
              <a:buFontTx/>
              <a:buNone/>
            </a:pPr>
            <a:r>
              <a:rPr lang="en-US" dirty="0">
                <a:latin typeface="Geneva" charset="0"/>
                <a:ea typeface="ＭＳ Ｐゴシック" charset="0"/>
                <a:cs typeface="ＭＳ Ｐゴシック" charset="0"/>
              </a:rPr>
              <a:t>Communicate</a:t>
            </a:r>
          </a:p>
          <a:p>
            <a:pPr lvl="1"/>
            <a:r>
              <a:rPr lang="en-US" dirty="0">
                <a:latin typeface="Geneva" charset="0"/>
                <a:ea typeface="ＭＳ Ｐゴシック" charset="0"/>
              </a:rPr>
              <a:t>Explain </a:t>
            </a:r>
          </a:p>
          <a:p>
            <a:pPr lvl="1"/>
            <a:r>
              <a:rPr lang="en-US" dirty="0">
                <a:latin typeface="Geneva" charset="0"/>
                <a:ea typeface="ＭＳ Ｐゴシック" charset="0"/>
              </a:rPr>
              <a:t>Make Decisions</a:t>
            </a:r>
          </a:p>
          <a:p>
            <a:pPr lvl="1"/>
            <a:r>
              <a:rPr lang="en-US" dirty="0">
                <a:latin typeface="Geneva" charset="0"/>
                <a:ea typeface="ＭＳ Ｐゴシック" charset="0"/>
              </a:rPr>
              <a:t>Reason about Information </a:t>
            </a:r>
          </a:p>
        </p:txBody>
      </p:sp>
      <p:sp>
        <p:nvSpPr>
          <p:cNvPr id="2" name="Right Brace 1"/>
          <p:cNvSpPr/>
          <p:nvPr/>
        </p:nvSpPr>
        <p:spPr>
          <a:xfrm>
            <a:off x="4860742" y="1803367"/>
            <a:ext cx="941495" cy="1852774"/>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TextBox 2"/>
          <p:cNvSpPr txBox="1"/>
          <p:nvPr/>
        </p:nvSpPr>
        <p:spPr>
          <a:xfrm>
            <a:off x="5802242" y="2539595"/>
            <a:ext cx="2121093" cy="369332"/>
          </a:xfrm>
          <a:prstGeom prst="rect">
            <a:avLst/>
          </a:prstGeom>
          <a:noFill/>
        </p:spPr>
        <p:txBody>
          <a:bodyPr wrap="none" rtlCol="0">
            <a:spAutoFit/>
          </a:bodyPr>
          <a:lstStyle/>
          <a:p>
            <a:r>
              <a:rPr lang="en-US" dirty="0" smtClean="0"/>
              <a:t>Last Thursday’s class</a:t>
            </a:r>
            <a:endParaRPr lang="en-US" dirty="0"/>
          </a:p>
        </p:txBody>
      </p:sp>
      <p:sp>
        <p:nvSpPr>
          <p:cNvPr id="6" name="Right Brace 5"/>
          <p:cNvSpPr/>
          <p:nvPr/>
        </p:nvSpPr>
        <p:spPr>
          <a:xfrm>
            <a:off x="5626215" y="3170793"/>
            <a:ext cx="941495" cy="1852774"/>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p:cNvSpPr txBox="1"/>
          <p:nvPr/>
        </p:nvSpPr>
        <p:spPr>
          <a:xfrm>
            <a:off x="6567715" y="3907021"/>
            <a:ext cx="1396987" cy="369332"/>
          </a:xfrm>
          <a:prstGeom prst="rect">
            <a:avLst/>
          </a:prstGeom>
          <a:noFill/>
        </p:spPr>
        <p:txBody>
          <a:bodyPr wrap="none" rtlCol="0">
            <a:spAutoFit/>
          </a:bodyPr>
          <a:lstStyle/>
          <a:p>
            <a:r>
              <a:rPr lang="en-US" dirty="0" smtClean="0"/>
              <a:t>Today’s class</a:t>
            </a:r>
            <a:endParaRPr lang="en-US" dirty="0"/>
          </a:p>
        </p:txBody>
      </p:sp>
    </p:spTree>
    <p:extLst>
      <p:ext uri="{BB962C8B-B14F-4D97-AF65-F5344CB8AC3E}">
        <p14:creationId xmlns:p14="http://schemas.microsoft.com/office/powerpoint/2010/main" val="21125865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wrong with this visualization?</a:t>
            </a:r>
            <a:endParaRPr lang="en-US" dirty="0"/>
          </a:p>
        </p:txBody>
      </p:sp>
      <p:pic>
        <p:nvPicPr>
          <p:cNvPr id="7" name="Content Placeholder 6"/>
          <p:cNvPicPr>
            <a:picLocks noGrp="1" noChangeAspect="1"/>
          </p:cNvPicPr>
          <p:nvPr>
            <p:ph idx="1"/>
          </p:nvPr>
        </p:nvPicPr>
        <p:blipFill>
          <a:blip r:embed="rId3">
            <a:extLst>
              <a:ext uri="{BEBA8EAE-BF5A-486C-A8C5-ECC9F3942E4B}">
                <a14:imgProps xmlns:a14="http://schemas.microsoft.com/office/drawing/2010/main">
                  <a14:imgLayer r:embed="rId4">
                    <a14:imgEffect>
                      <a14:brightnessContrast contrast="-40000"/>
                    </a14:imgEffect>
                  </a14:imgLayer>
                </a14:imgProps>
              </a:ext>
            </a:extLst>
          </a:blip>
          <a:srcRect l="-8403" r="-8403"/>
          <a:stretch>
            <a:fillRect/>
          </a:stretch>
        </p:blipFill>
        <p:spPr>
          <a:xfrm>
            <a:off x="-417286" y="1358077"/>
            <a:ext cx="8765963" cy="5446982"/>
          </a:xfrm>
        </p:spPr>
      </p:pic>
      <p:sp>
        <p:nvSpPr>
          <p:cNvPr id="4" name="Date Placeholder 3"/>
          <p:cNvSpPr>
            <a:spLocks noGrp="1"/>
          </p:cNvSpPr>
          <p:nvPr>
            <p:ph type="dt" sz="half" idx="10"/>
          </p:nvPr>
        </p:nvSpPr>
        <p:spPr/>
        <p:txBody>
          <a:bodyPr/>
          <a:lstStyle/>
          <a:p>
            <a:fld id="{7053BEFA-1175-F644-B249-7D41D72BD3FF}" type="datetime1">
              <a:rPr lang="en-US" smtClean="0"/>
              <a:t>2/7/15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a:t>
            </a:fld>
            <a:endParaRPr lang="en-US" dirty="0"/>
          </a:p>
        </p:txBody>
      </p:sp>
      <p:sp>
        <p:nvSpPr>
          <p:cNvPr id="8" name="Rectangle 7"/>
          <p:cNvSpPr/>
          <p:nvPr/>
        </p:nvSpPr>
        <p:spPr>
          <a:xfrm>
            <a:off x="5025571" y="372224"/>
            <a:ext cx="4572000" cy="923330"/>
          </a:xfrm>
          <a:prstGeom prst="rect">
            <a:avLst/>
          </a:prstGeom>
        </p:spPr>
        <p:txBody>
          <a:bodyPr>
            <a:spAutoFit/>
          </a:bodyPr>
          <a:lstStyle/>
          <a:p>
            <a:r>
              <a:rPr lang="en-US" dirty="0"/>
              <a:t>http://</a:t>
            </a:r>
            <a:r>
              <a:rPr lang="en-US" dirty="0" err="1"/>
              <a:t>regressing.deadspin.com</a:t>
            </a:r>
            <a:r>
              <a:rPr lang="en-US" dirty="0"/>
              <a:t>/why-those-statistics-about-the-patriots-fumbles-are-mos-1681805710</a:t>
            </a:r>
          </a:p>
        </p:txBody>
      </p:sp>
    </p:spTree>
    <p:extLst>
      <p:ext uri="{BB962C8B-B14F-4D97-AF65-F5344CB8AC3E}">
        <p14:creationId xmlns:p14="http://schemas.microsoft.com/office/powerpoint/2010/main" val="11511505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Two Different Primary Goals</a:t>
            </a:r>
            <a:r>
              <a:rPr lang="en-US" dirty="0" smtClean="0">
                <a:latin typeface="Geneva" charset="0"/>
                <a:ea typeface="ＭＳ Ｐゴシック" charset="0"/>
                <a:cs typeface="ＭＳ Ｐゴシック" charset="0"/>
              </a:rPr>
              <a:t>:</a:t>
            </a:r>
            <a:endParaRPr lang="en-US" dirty="0">
              <a:latin typeface="Geneva" charset="0"/>
              <a:ea typeface="ＭＳ Ｐゴシック" charset="0"/>
              <a:cs typeface="ＭＳ Ｐゴシック" charset="0"/>
            </a:endParaRPr>
          </a:p>
        </p:txBody>
      </p:sp>
      <p:sp>
        <p:nvSpPr>
          <p:cNvPr id="36866" name="Rectangle 3"/>
          <p:cNvSpPr>
            <a:spLocks noGrp="1" noChangeArrowheads="1"/>
          </p:cNvSpPr>
          <p:nvPr>
            <p:ph idx="1"/>
          </p:nvPr>
        </p:nvSpPr>
        <p:spPr/>
        <p:txBody>
          <a:bodyPr/>
          <a:lstStyle/>
          <a:p>
            <a:pPr>
              <a:buFontTx/>
              <a:buNone/>
            </a:pPr>
            <a:r>
              <a:rPr lang="en-US" b="1" dirty="0">
                <a:solidFill>
                  <a:srgbClr val="000000"/>
                </a:solidFill>
                <a:latin typeface="Geneva" charset="0"/>
                <a:ea typeface="ＭＳ Ｐゴシック" charset="0"/>
                <a:cs typeface="ＭＳ Ｐゴシック" charset="0"/>
                <a:hlinkClick r:id="rId2"/>
              </a:rPr>
              <a:t>Explore/Calculate</a:t>
            </a:r>
            <a:endParaRPr lang="en-US" b="1" dirty="0">
              <a:solidFill>
                <a:srgbClr val="000000"/>
              </a:solidFill>
              <a:latin typeface="Geneva" charset="0"/>
              <a:ea typeface="ＭＳ Ｐゴシック" charset="0"/>
              <a:cs typeface="ＭＳ Ｐゴシック" charset="0"/>
            </a:endParaRPr>
          </a:p>
          <a:p>
            <a:pPr lvl="1"/>
            <a:r>
              <a:rPr lang="en-US" dirty="0">
                <a:latin typeface="Geneva" charset="0"/>
                <a:ea typeface="ＭＳ Ｐゴシック" charset="0"/>
              </a:rPr>
              <a:t>Analyze	 </a:t>
            </a:r>
          </a:p>
          <a:p>
            <a:pPr lvl="1"/>
            <a:r>
              <a:rPr lang="en-US" dirty="0">
                <a:latin typeface="Geneva" charset="0"/>
                <a:ea typeface="ＭＳ Ｐゴシック" charset="0"/>
              </a:rPr>
              <a:t>Reason about Information </a:t>
            </a:r>
          </a:p>
          <a:p>
            <a:pPr>
              <a:buFontTx/>
              <a:buNone/>
            </a:pPr>
            <a:r>
              <a:rPr lang="en-US" dirty="0">
                <a:latin typeface="Geneva" charset="0"/>
                <a:ea typeface="ＭＳ Ｐゴシック" charset="0"/>
                <a:cs typeface="ＭＳ Ｐゴシック" charset="0"/>
              </a:rPr>
              <a:t>Communicate</a:t>
            </a:r>
          </a:p>
          <a:p>
            <a:pPr lvl="1"/>
            <a:r>
              <a:rPr lang="en-US" dirty="0">
                <a:latin typeface="Geneva" charset="0"/>
                <a:ea typeface="ＭＳ Ｐゴシック" charset="0"/>
              </a:rPr>
              <a:t>Explain </a:t>
            </a:r>
          </a:p>
          <a:p>
            <a:pPr lvl="1"/>
            <a:r>
              <a:rPr lang="en-US" dirty="0">
                <a:latin typeface="Geneva" charset="0"/>
                <a:ea typeface="ＭＳ Ｐゴシック" charset="0"/>
              </a:rPr>
              <a:t>Make Decisions</a:t>
            </a:r>
          </a:p>
          <a:p>
            <a:pPr lvl="1"/>
            <a:r>
              <a:rPr lang="en-US" dirty="0">
                <a:latin typeface="Geneva" charset="0"/>
                <a:ea typeface="ＭＳ Ｐゴシック" charset="0"/>
              </a:rPr>
              <a:t>Reason about Information </a:t>
            </a:r>
          </a:p>
        </p:txBody>
      </p:sp>
    </p:spTree>
    <p:extLst>
      <p:ext uri="{BB962C8B-B14F-4D97-AF65-F5344CB8AC3E}">
        <p14:creationId xmlns:p14="http://schemas.microsoft.com/office/powerpoint/2010/main" val="406249545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itle 4"/>
          <p:cNvSpPr>
            <a:spLocks noGrp="1"/>
          </p:cNvSpPr>
          <p:nvPr>
            <p:ph type="title"/>
          </p:nvPr>
        </p:nvSpPr>
        <p:spPr/>
        <p:txBody>
          <a:bodyPr/>
          <a:lstStyle/>
          <a:p>
            <a:r>
              <a:rPr lang="en-US" dirty="0" smtClean="0">
                <a:latin typeface="Geneva" charset="0"/>
                <a:ea typeface="ＭＳ Ｐゴシック" charset="0"/>
                <a:cs typeface="ＭＳ Ｐゴシック" charset="0"/>
              </a:rPr>
              <a:t>Making Queries</a:t>
            </a:r>
            <a:endParaRPr lang="en-US" dirty="0">
              <a:latin typeface="Geneva" charset="0"/>
              <a:ea typeface="ＭＳ Ｐゴシック" charset="0"/>
              <a:cs typeface="ＭＳ Ｐゴシック" charset="0"/>
            </a:endParaRPr>
          </a:p>
        </p:txBody>
      </p:sp>
      <p:sp>
        <p:nvSpPr>
          <p:cNvPr id="41986" name="Content Placeholder 5"/>
          <p:cNvSpPr>
            <a:spLocks noGrp="1"/>
          </p:cNvSpPr>
          <p:nvPr>
            <p:ph idx="1"/>
          </p:nvPr>
        </p:nvSpPr>
        <p:spPr/>
        <p:txBody>
          <a:bodyPr/>
          <a:lstStyle/>
          <a:p>
            <a:pPr>
              <a:buFontTx/>
              <a:buNone/>
            </a:pPr>
            <a:r>
              <a:rPr lang="en-US" sz="2800" dirty="0">
                <a:latin typeface="Geneva" charset="0"/>
                <a:ea typeface="ＭＳ Ｐゴシック" charset="0"/>
                <a:cs typeface="ＭＳ Ｐゴシック" charset="0"/>
              </a:rPr>
              <a:t>Define the </a:t>
            </a:r>
            <a:r>
              <a:rPr lang="en-US" sz="2800" dirty="0" smtClean="0">
                <a:latin typeface="Geneva" charset="0"/>
                <a:ea typeface="ＭＳ Ｐゴシック" charset="0"/>
                <a:cs typeface="ＭＳ Ｐゴシック" charset="0"/>
              </a:rPr>
              <a:t>query</a:t>
            </a:r>
            <a:r>
              <a:rPr lang="en-US" sz="2800" dirty="0">
                <a:latin typeface="Geneva" charset="0"/>
                <a:ea typeface="ＭＳ Ｐゴシック" charset="0"/>
                <a:cs typeface="ＭＳ Ｐゴシック" charset="0"/>
              </a:rPr>
              <a:t>[</a:t>
            </a:r>
            <a:r>
              <a:rPr lang="en-US" sz="2800" dirty="0" err="1">
                <a:latin typeface="Geneva" charset="0"/>
                <a:ea typeface="ＭＳ Ｐゴシック" charset="0"/>
                <a:cs typeface="ＭＳ Ｐゴシック" charset="0"/>
              </a:rPr>
              <a:t>ies</a:t>
            </a:r>
            <a:r>
              <a:rPr lang="en-US" sz="2800" dirty="0">
                <a:latin typeface="Geneva" charset="0"/>
                <a:ea typeface="ＭＳ Ｐゴシック" charset="0"/>
                <a:cs typeface="ＭＳ Ｐゴシック" charset="0"/>
              </a:rPr>
              <a:t>] you wish to </a:t>
            </a:r>
            <a:r>
              <a:rPr lang="en-US" sz="2800" dirty="0" smtClean="0">
                <a:latin typeface="Geneva" charset="0"/>
                <a:ea typeface="ＭＳ Ｐゴシック" charset="0"/>
                <a:cs typeface="ＭＳ Ｐゴシック" charset="0"/>
              </a:rPr>
              <a:t>support </a:t>
            </a:r>
            <a:endParaRPr lang="en-US" sz="2800" dirty="0">
              <a:latin typeface="Geneva" charset="0"/>
              <a:ea typeface="ＭＳ Ｐゴシック" charset="0"/>
              <a:cs typeface="ＭＳ Ｐゴシック" charset="0"/>
            </a:endParaRPr>
          </a:p>
          <a:p>
            <a:pPr>
              <a:buFontTx/>
              <a:buNone/>
            </a:pPr>
            <a:r>
              <a:rPr lang="ja-JP" altLang="en-US" sz="2800" dirty="0">
                <a:latin typeface="Geneva" charset="0"/>
                <a:ea typeface="ＭＳ Ｐゴシック" charset="0"/>
                <a:cs typeface="ＭＳ Ｐゴシック" charset="0"/>
              </a:rPr>
              <a:t>“</a:t>
            </a:r>
            <a:r>
              <a:rPr lang="en-US" altLang="ja-JP" sz="2800" dirty="0">
                <a:latin typeface="Geneva" charset="0"/>
                <a:ea typeface="ＭＳ Ｐゴシック" charset="0"/>
                <a:cs typeface="ＭＳ Ｐゴシック" charset="0"/>
              </a:rPr>
              <a:t>The special skill of designers … [is] the talent to analyze a design in terms of its ability to support the visual queries of others…</a:t>
            </a:r>
            <a:r>
              <a:rPr lang="ja-JP" altLang="en-US" sz="2800" dirty="0">
                <a:latin typeface="Geneva" charset="0"/>
                <a:ea typeface="ＭＳ Ｐゴシック" charset="0"/>
                <a:cs typeface="ＭＳ Ｐゴシック" charset="0"/>
              </a:rPr>
              <a:t>”</a:t>
            </a:r>
            <a:endParaRPr lang="en-US" altLang="ja-JP" sz="2800" dirty="0">
              <a:latin typeface="Geneva" charset="0"/>
              <a:ea typeface="ＭＳ Ｐゴシック" charset="0"/>
              <a:cs typeface="ＭＳ Ｐゴシック" charset="0"/>
            </a:endParaRPr>
          </a:p>
          <a:p>
            <a:pPr lvl="1"/>
            <a:r>
              <a:rPr lang="en-US" sz="2400" dirty="0">
                <a:latin typeface="Geneva" charset="0"/>
                <a:ea typeface="ＭＳ Ｐゴシック" charset="0"/>
              </a:rPr>
              <a:t>Patterns </a:t>
            </a:r>
            <a:r>
              <a:rPr lang="en-US" sz="2400" dirty="0">
                <a:latin typeface="Geneva" charset="0"/>
                <a:ea typeface="ＭＳ Ｐゴシック" charset="0"/>
                <a:sym typeface="Wingdings" charset="0"/>
              </a:rPr>
              <a:t> visual system </a:t>
            </a:r>
          </a:p>
          <a:p>
            <a:pPr lvl="1"/>
            <a:r>
              <a:rPr lang="en-US" sz="2400" dirty="0">
                <a:latin typeface="Geneva" charset="0"/>
                <a:ea typeface="ＭＳ Ｐゴシック" charset="0"/>
                <a:sym typeface="Wingdings" charset="0"/>
              </a:rPr>
              <a:t>Cognitive process prediction</a:t>
            </a:r>
          </a:p>
          <a:p>
            <a:pPr lvl="1"/>
            <a:r>
              <a:rPr lang="en-US" sz="2400" dirty="0">
                <a:latin typeface="Geneva" charset="0"/>
                <a:ea typeface="ＭＳ Ｐゴシック" charset="0"/>
                <a:sym typeface="Wingdings" charset="0"/>
              </a:rPr>
              <a:t>A continual fresh eye </a:t>
            </a:r>
          </a:p>
        </p:txBody>
      </p:sp>
    </p:spTree>
    <p:extLst>
      <p:ext uri="{BB962C8B-B14F-4D97-AF65-F5344CB8AC3E}">
        <p14:creationId xmlns:p14="http://schemas.microsoft.com/office/powerpoint/2010/main" val="70473932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err="1" smtClean="0"/>
              <a:t>Rzeszotarski</a:t>
            </a:r>
            <a:r>
              <a:rPr lang="en-US" dirty="0"/>
              <a:t> </a:t>
            </a:r>
            <a:r>
              <a:rPr lang="en-US" dirty="0" smtClean="0"/>
              <a:t>&amp; </a:t>
            </a:r>
            <a:r>
              <a:rPr lang="en-US" dirty="0" err="1" smtClean="0"/>
              <a:t>Kittur</a:t>
            </a:r>
            <a:r>
              <a:rPr lang="en-US" dirty="0" smtClean="0"/>
              <a:t>: </a:t>
            </a:r>
            <a:r>
              <a:rPr lang="en-US" dirty="0" err="1" smtClean="0"/>
              <a:t>Kinetica</a:t>
            </a:r>
            <a:r>
              <a:rPr lang="en-US" dirty="0" smtClean="0"/>
              <a:t>: Dynamic Exploration</a:t>
            </a:r>
            <a:endParaRPr lang="en-US" dirty="0"/>
          </a:p>
        </p:txBody>
      </p:sp>
      <p:pic>
        <p:nvPicPr>
          <p:cNvPr id="9" name="pn1472-file3.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128713" y="2054225"/>
            <a:ext cx="7048500" cy="3965575"/>
          </a:xfrm>
        </p:spPr>
      </p:pic>
      <p:sp>
        <p:nvSpPr>
          <p:cNvPr id="4" name="Date Placeholder 3"/>
          <p:cNvSpPr>
            <a:spLocks noGrp="1"/>
          </p:cNvSpPr>
          <p:nvPr>
            <p:ph type="dt" sz="half" idx="10"/>
          </p:nvPr>
        </p:nvSpPr>
        <p:spPr/>
        <p:txBody>
          <a:bodyPr/>
          <a:lstStyle/>
          <a:p>
            <a:fld id="{7053BEFA-1175-F644-B249-7D41D72BD3FF}" type="datetime1">
              <a:rPr lang="en-US" smtClean="0"/>
              <a:t>2/7/15</a:t>
            </a:fld>
            <a:endParaRPr lang="en-US"/>
          </a:p>
        </p:txBody>
      </p:sp>
      <p:sp>
        <p:nvSpPr>
          <p:cNvPr id="5" name="Footer Placeholder 4"/>
          <p:cNvSpPr>
            <a:spLocks noGrp="1"/>
          </p:cNvSpPr>
          <p:nvPr>
            <p:ph type="ftr" sz="quarter" idx="11"/>
          </p:nvPr>
        </p:nvSpPr>
        <p:spPr/>
        <p:txBody>
          <a:bodyPr/>
          <a:lstStyle/>
          <a:p>
            <a:r>
              <a:rPr lang="en-US" dirty="0"/>
              <a:t>Jeffrey M. </a:t>
            </a:r>
            <a:r>
              <a:rPr lang="en-US" dirty="0" err="1"/>
              <a:t>Rzeszotarski</a:t>
            </a:r>
            <a:r>
              <a:rPr lang="en-US" dirty="0"/>
              <a:t> and </a:t>
            </a:r>
            <a:r>
              <a:rPr lang="en-US" dirty="0" err="1"/>
              <a:t>Aniket</a:t>
            </a:r>
            <a:r>
              <a:rPr lang="en-US" dirty="0"/>
              <a:t> </a:t>
            </a:r>
            <a:r>
              <a:rPr lang="en-US" dirty="0" err="1"/>
              <a:t>Kittur</a:t>
            </a:r>
            <a:r>
              <a:rPr lang="en-US" dirty="0"/>
              <a:t>. 2014. </a:t>
            </a:r>
            <a:r>
              <a:rPr lang="en-US" dirty="0" err="1"/>
              <a:t>Kinetica</a:t>
            </a:r>
            <a:r>
              <a:rPr lang="en-US" dirty="0"/>
              <a:t>: naturalistic multi-touch data visualization. In Proceedings of the 32nd annual ACM conference on Human factors in computing systems (CHI '14). ACM, New York, NY, USA, 897-906. DOI=10.1145/2556288.2557231 http://</a:t>
            </a:r>
            <a:r>
              <a:rPr lang="en-US" dirty="0" err="1"/>
              <a:t>doi.acm.org</a:t>
            </a:r>
            <a:r>
              <a:rPr lang="en-US" dirty="0"/>
              <a:t>/10.1145/2556288.2557231</a:t>
            </a:r>
          </a:p>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22</a:t>
            </a:fld>
            <a:endParaRPr lang="en-US" dirty="0"/>
          </a:p>
        </p:txBody>
      </p:sp>
    </p:spTree>
    <p:extLst>
      <p:ext uri="{BB962C8B-B14F-4D97-AF65-F5344CB8AC3E}">
        <p14:creationId xmlns:p14="http://schemas.microsoft.com/office/powerpoint/2010/main" val="419157368"/>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Two Different </a:t>
            </a:r>
            <a:r>
              <a:rPr lang="en-US" dirty="0" smtClean="0">
                <a:latin typeface="Geneva" charset="0"/>
                <a:ea typeface="ＭＳ Ｐゴシック" charset="0"/>
                <a:cs typeface="ＭＳ Ｐゴシック" charset="0"/>
              </a:rPr>
              <a:t>Sub-Goals:</a:t>
            </a:r>
            <a:endParaRPr lang="en-US" dirty="0">
              <a:latin typeface="Geneva" charset="0"/>
              <a:ea typeface="ＭＳ Ｐゴシック" charset="0"/>
              <a:cs typeface="ＭＳ Ｐゴシック" charset="0"/>
            </a:endParaRPr>
          </a:p>
        </p:txBody>
      </p:sp>
      <p:sp>
        <p:nvSpPr>
          <p:cNvPr id="36866" name="Rectangle 3"/>
          <p:cNvSpPr>
            <a:spLocks noGrp="1" noChangeArrowheads="1"/>
          </p:cNvSpPr>
          <p:nvPr>
            <p:ph idx="1"/>
          </p:nvPr>
        </p:nvSpPr>
        <p:spPr/>
        <p:txBody>
          <a:bodyPr/>
          <a:lstStyle/>
          <a:p>
            <a:pPr>
              <a:buFontTx/>
              <a:buNone/>
            </a:pPr>
            <a:r>
              <a:rPr lang="en-US" dirty="0">
                <a:latin typeface="Geneva" charset="0"/>
                <a:ea typeface="ＭＳ Ｐゴシック" charset="0"/>
                <a:cs typeface="ＭＳ Ｐゴシック" charset="0"/>
              </a:rPr>
              <a:t>Explore/Calculate</a:t>
            </a:r>
          </a:p>
          <a:p>
            <a:pPr lvl="1"/>
            <a:r>
              <a:rPr lang="en-US" dirty="0">
                <a:latin typeface="Geneva" charset="0"/>
                <a:ea typeface="ＭＳ Ｐゴシック" charset="0"/>
              </a:rPr>
              <a:t>Analyze	 </a:t>
            </a:r>
          </a:p>
          <a:p>
            <a:pPr lvl="1"/>
            <a:r>
              <a:rPr lang="en-US" dirty="0">
                <a:latin typeface="Geneva" charset="0"/>
                <a:ea typeface="ＭＳ Ｐゴシック" charset="0"/>
              </a:rPr>
              <a:t>Reason about Information </a:t>
            </a:r>
          </a:p>
          <a:p>
            <a:pPr>
              <a:buFontTx/>
              <a:buNone/>
            </a:pPr>
            <a:r>
              <a:rPr lang="en-US" b="1" dirty="0">
                <a:solidFill>
                  <a:srgbClr val="000000"/>
                </a:solidFill>
                <a:latin typeface="Geneva" charset="0"/>
                <a:ea typeface="ＭＳ Ｐゴシック" charset="0"/>
                <a:cs typeface="ＭＳ Ｐゴシック" charset="0"/>
                <a:hlinkClick r:id="rId2"/>
              </a:rPr>
              <a:t>Communicate</a:t>
            </a:r>
            <a:endParaRPr lang="en-US" b="1" dirty="0">
              <a:solidFill>
                <a:srgbClr val="000000"/>
              </a:solidFill>
              <a:latin typeface="Geneva" charset="0"/>
              <a:ea typeface="ＭＳ Ｐゴシック" charset="0"/>
              <a:cs typeface="ＭＳ Ｐゴシック" charset="0"/>
            </a:endParaRPr>
          </a:p>
          <a:p>
            <a:pPr lvl="1"/>
            <a:r>
              <a:rPr lang="en-US" dirty="0">
                <a:latin typeface="Geneva" charset="0"/>
                <a:ea typeface="ＭＳ Ｐゴシック" charset="0"/>
              </a:rPr>
              <a:t>Explain </a:t>
            </a:r>
          </a:p>
          <a:p>
            <a:pPr lvl="1"/>
            <a:r>
              <a:rPr lang="en-US" dirty="0">
                <a:latin typeface="Geneva" charset="0"/>
                <a:ea typeface="ＭＳ Ｐゴシック" charset="0"/>
              </a:rPr>
              <a:t>Make Decisions</a:t>
            </a:r>
          </a:p>
          <a:p>
            <a:pPr lvl="1"/>
            <a:r>
              <a:rPr lang="en-US" dirty="0">
                <a:latin typeface="Geneva" charset="0"/>
                <a:ea typeface="ＭＳ Ｐゴシック" charset="0"/>
              </a:rPr>
              <a:t>Reason about Information </a:t>
            </a:r>
          </a:p>
        </p:txBody>
      </p:sp>
    </p:spTree>
    <p:extLst>
      <p:ext uri="{BB962C8B-B14F-4D97-AF65-F5344CB8AC3E}">
        <p14:creationId xmlns:p14="http://schemas.microsoft.com/office/powerpoint/2010/main" val="202996701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p:cNvSpPr>
            <a:spLocks noGrp="1" noChangeArrowheads="1"/>
          </p:cNvSpPr>
          <p:nvPr>
            <p:ph type="title"/>
          </p:nvPr>
        </p:nvSpPr>
        <p:spPr/>
        <p:txBody>
          <a:bodyPr/>
          <a:lstStyle/>
          <a:p>
            <a:r>
              <a:rPr lang="en-US">
                <a:latin typeface="Geneva" charset="0"/>
                <a:ea typeface="ＭＳ Ｐゴシック" charset="0"/>
                <a:cs typeface="ＭＳ Ｐゴシック" charset="0"/>
              </a:rPr>
              <a:t>Communication should:</a:t>
            </a:r>
          </a:p>
        </p:txBody>
      </p:sp>
      <p:sp>
        <p:nvSpPr>
          <p:cNvPr id="38914" name="Rectangle 3"/>
          <p:cNvSpPr>
            <a:spLocks noGrp="1" noChangeArrowheads="1"/>
          </p:cNvSpPr>
          <p:nvPr>
            <p:ph idx="1"/>
          </p:nvPr>
        </p:nvSpPr>
        <p:spPr>
          <a:xfrm>
            <a:off x="1128943" y="1847153"/>
            <a:ext cx="7833628" cy="4379976"/>
          </a:xfrm>
        </p:spPr>
        <p:txBody>
          <a:bodyPr/>
          <a:lstStyle/>
          <a:p>
            <a:pPr>
              <a:buFontTx/>
              <a:buNone/>
            </a:pPr>
            <a:r>
              <a:rPr lang="en-US" sz="2400" dirty="0">
                <a:latin typeface="Geneva" charset="0"/>
                <a:ea typeface="ＭＳ Ｐゴシック" charset="0"/>
                <a:cs typeface="ＭＳ Ｐゴシック" charset="0"/>
              </a:rPr>
              <a:t>Make large datasets coherent</a:t>
            </a:r>
          </a:p>
          <a:p>
            <a:pPr lvl="1"/>
            <a:r>
              <a:rPr lang="en-US" sz="2000" dirty="0">
                <a:latin typeface="Geneva" charset="0"/>
                <a:ea typeface="ＭＳ Ｐゴシック" charset="0"/>
              </a:rPr>
              <a:t>Compact</a:t>
            </a:r>
          </a:p>
          <a:p>
            <a:pPr lvl="1"/>
            <a:r>
              <a:rPr lang="en-US" sz="2000" dirty="0">
                <a:latin typeface="Geneva" charset="0"/>
                <a:ea typeface="ＭＳ Ｐゴシック" charset="0"/>
              </a:rPr>
              <a:t>Multivariate</a:t>
            </a:r>
          </a:p>
          <a:p>
            <a:pPr>
              <a:buFontTx/>
              <a:buNone/>
            </a:pPr>
            <a:r>
              <a:rPr lang="en-US" sz="2400" dirty="0">
                <a:latin typeface="Geneva" charset="0"/>
                <a:ea typeface="ＭＳ Ｐゴシック" charset="0"/>
                <a:cs typeface="ＭＳ Ｐゴシック" charset="0"/>
              </a:rPr>
              <a:t>Present information from various viewpoints </a:t>
            </a:r>
          </a:p>
          <a:p>
            <a:pPr>
              <a:buFontTx/>
              <a:buNone/>
            </a:pPr>
            <a:r>
              <a:rPr lang="en-US" sz="2400" dirty="0">
                <a:latin typeface="Geneva" charset="0"/>
                <a:ea typeface="ＭＳ Ｐゴシック" charset="0"/>
                <a:cs typeface="ＭＳ Ｐゴシック" charset="0"/>
              </a:rPr>
              <a:t>Support visual comparisons [</a:t>
            </a:r>
            <a:r>
              <a:rPr lang="en-US" sz="2400" dirty="0" err="1">
                <a:latin typeface="Geneva" charset="0"/>
                <a:ea typeface="ＭＳ Ｐゴシック" charset="0"/>
                <a:cs typeface="ＭＳ Ｐゴシック" charset="0"/>
              </a:rPr>
              <a:t>Tufte</a:t>
            </a:r>
            <a:r>
              <a:rPr lang="en-US" sz="2400" dirty="0">
                <a:latin typeface="Geneva" charset="0"/>
                <a:ea typeface="ＭＳ Ｐゴシック" charset="0"/>
                <a:cs typeface="ＭＳ Ｐゴシック" charset="0"/>
              </a:rPr>
              <a:t>]</a:t>
            </a:r>
          </a:p>
          <a:p>
            <a:pPr>
              <a:buFontTx/>
              <a:buNone/>
            </a:pPr>
            <a:r>
              <a:rPr lang="en-US" sz="2400" dirty="0">
                <a:latin typeface="Geneva" charset="0"/>
                <a:ea typeface="ＭＳ Ｐゴシック" charset="0"/>
                <a:cs typeface="ＭＳ Ｐゴシック" charset="0"/>
              </a:rPr>
              <a:t>Tell stories about the data (causality &amp; structure...</a:t>
            </a:r>
            <a:r>
              <a:rPr lang="en-US" sz="2000" dirty="0">
                <a:latin typeface="Geneva" charset="0"/>
                <a:ea typeface="ＭＳ Ｐゴシック" charset="0"/>
                <a:cs typeface="ＭＳ Ｐゴシック" charset="0"/>
              </a:rPr>
              <a:t>)</a:t>
            </a:r>
          </a:p>
          <a:p>
            <a:pPr>
              <a:buFontTx/>
              <a:buNone/>
            </a:pPr>
            <a:r>
              <a:rPr lang="en-US" sz="2400" dirty="0">
                <a:latin typeface="Geneva" charset="0"/>
                <a:ea typeface="ＭＳ Ｐゴシック" charset="0"/>
                <a:cs typeface="ＭＳ Ｐゴシック" charset="0"/>
              </a:rPr>
              <a:t>Have visual integration (images, words, etc.)</a:t>
            </a:r>
          </a:p>
          <a:p>
            <a:pPr>
              <a:buFontTx/>
              <a:buNone/>
            </a:pPr>
            <a:r>
              <a:rPr lang="en-US" sz="2400" dirty="0">
                <a:latin typeface="Geneva" charset="0"/>
                <a:ea typeface="ＭＳ Ｐゴシック" charset="0"/>
                <a:cs typeface="ＭＳ Ｐゴシック" charset="0"/>
              </a:rPr>
              <a:t>Document for </a:t>
            </a:r>
            <a:r>
              <a:rPr lang="en-US" sz="2400" dirty="0" smtClean="0">
                <a:latin typeface="Geneva" charset="0"/>
                <a:ea typeface="ＭＳ Ｐゴシック" charset="0"/>
                <a:cs typeface="ＭＳ Ｐゴシック" charset="0"/>
              </a:rPr>
              <a:t>credibility (baseline, scale, context) </a:t>
            </a:r>
            <a:endParaRPr lang="en-US" sz="2400" dirty="0">
              <a:latin typeface="Geneva" charset="0"/>
              <a:ea typeface="ＭＳ Ｐゴシック" charset="0"/>
              <a:cs typeface="ＭＳ Ｐゴシック" charset="0"/>
            </a:endParaRPr>
          </a:p>
          <a:p>
            <a:pPr>
              <a:buFontTx/>
              <a:buNone/>
            </a:pPr>
            <a:endParaRPr lang="en-US" sz="2400" dirty="0">
              <a:latin typeface="Geneva" charset="0"/>
              <a:ea typeface="ＭＳ Ｐゴシック" charset="0"/>
              <a:cs typeface="ＭＳ Ｐゴシック" charset="0"/>
            </a:endParaRPr>
          </a:p>
          <a:p>
            <a:pPr lvl="1"/>
            <a:endParaRPr lang="en-US" sz="2000" dirty="0">
              <a:latin typeface="Geneva" charset="0"/>
              <a:ea typeface="ＭＳ Ｐゴシック" charset="0"/>
            </a:endParaRPr>
          </a:p>
          <a:p>
            <a:endParaRPr lang="en-US" sz="2400" dirty="0">
              <a:latin typeface="Geneva" charset="0"/>
              <a:ea typeface="ＭＳ Ｐゴシック" charset="0"/>
              <a:cs typeface="ＭＳ Ｐゴシック" charset="0"/>
            </a:endParaRPr>
          </a:p>
          <a:p>
            <a:endParaRPr lang="en-US" sz="2400" dirty="0">
              <a:latin typeface="Geneva" charset="0"/>
              <a:ea typeface="ＭＳ Ｐゴシック" charset="0"/>
              <a:cs typeface="ＭＳ Ｐゴシック" charset="0"/>
            </a:endParaRPr>
          </a:p>
          <a:p>
            <a:endParaRPr lang="en-US" sz="24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195991118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a:xfrm>
            <a:off x="1178247" y="310162"/>
            <a:ext cx="6280441" cy="990107"/>
          </a:xfrm>
        </p:spPr>
        <p:txBody>
          <a:bodyPr/>
          <a:lstStyle/>
          <a:p>
            <a:r>
              <a:rPr lang="en-US" sz="3600" dirty="0">
                <a:latin typeface="Geneva" charset="0"/>
                <a:ea typeface="ＭＳ Ｐゴシック" charset="0"/>
                <a:cs typeface="ＭＳ Ｐゴシック" charset="0"/>
              </a:rPr>
              <a:t>Planning a Visualization</a:t>
            </a:r>
          </a:p>
        </p:txBody>
      </p:sp>
      <p:sp>
        <p:nvSpPr>
          <p:cNvPr id="251907" name="Rectangle 3"/>
          <p:cNvSpPr>
            <a:spLocks noGrp="1" noChangeArrowheads="1"/>
          </p:cNvSpPr>
          <p:nvPr>
            <p:ph idx="1"/>
          </p:nvPr>
        </p:nvSpPr>
        <p:spPr/>
        <p:txBody>
          <a:bodyPr/>
          <a:lstStyle/>
          <a:p>
            <a:r>
              <a:rPr lang="en-US" sz="2800" dirty="0">
                <a:solidFill>
                  <a:schemeClr val="tx1"/>
                </a:solidFill>
                <a:latin typeface="Geneva" charset="0"/>
                <a:ea typeface="ＭＳ Ｐゴシック" charset="0"/>
                <a:cs typeface="ＭＳ Ｐゴシック" charset="0"/>
              </a:rPr>
              <a:t>What </a:t>
            </a:r>
            <a:r>
              <a:rPr lang="en-US" sz="2800" dirty="0" smtClean="0">
                <a:solidFill>
                  <a:schemeClr val="tx1"/>
                </a:solidFill>
                <a:latin typeface="Geneva" charset="0"/>
                <a:ea typeface="ＭＳ Ｐゴシック" charset="0"/>
                <a:cs typeface="ＭＳ Ｐゴシック" charset="0"/>
              </a:rPr>
              <a:t>is its goal?</a:t>
            </a:r>
          </a:p>
          <a:p>
            <a:r>
              <a:rPr lang="en-US" b="1" dirty="0" smtClean="0">
                <a:solidFill>
                  <a:srgbClr val="000000"/>
                </a:solidFill>
                <a:latin typeface="Geneva" charset="0"/>
                <a:ea typeface="ＭＳ Ｐゴシック" charset="0"/>
                <a:cs typeface="ＭＳ Ｐゴシック" charset="0"/>
              </a:rPr>
              <a:t>Does it use good design?</a:t>
            </a:r>
          </a:p>
          <a:p>
            <a:pPr marL="838200" lvl="1" indent="-609600">
              <a:buFont typeface="Wingdings" charset="0"/>
              <a:buAutoNum type="arabicPeriod"/>
            </a:pPr>
            <a:r>
              <a:rPr lang="en-US" sz="2400" b="1" dirty="0" smtClean="0">
                <a:solidFill>
                  <a:srgbClr val="000000"/>
                </a:solidFill>
                <a:latin typeface="Geneva" charset="0"/>
                <a:ea typeface="ＭＳ Ｐゴシック" charset="0"/>
                <a:cs typeface="ＭＳ Ｐゴシック" charset="0"/>
              </a:rPr>
              <a:t>Does it account for human abilities</a:t>
            </a:r>
          </a:p>
          <a:p>
            <a:pPr marL="838200" lvl="1" indent="-609600">
              <a:buFont typeface="Wingdings" charset="0"/>
              <a:buAutoNum type="arabicPeriod"/>
            </a:pPr>
            <a:r>
              <a:rPr lang="en-US" sz="2400" dirty="0" smtClean="0">
                <a:solidFill>
                  <a:srgbClr val="000000"/>
                </a:solidFill>
                <a:latin typeface="Geneva" charset="0"/>
                <a:ea typeface="ＭＳ Ｐゴシック" charset="0"/>
                <a:cs typeface="ＭＳ Ｐゴシック" charset="0"/>
              </a:rPr>
              <a:t>What </a:t>
            </a:r>
            <a:r>
              <a:rPr lang="en-US" sz="2400" dirty="0">
                <a:solidFill>
                  <a:srgbClr val="000000"/>
                </a:solidFill>
                <a:latin typeface="Geneva" charset="0"/>
                <a:ea typeface="ＭＳ Ｐゴシック" charset="0"/>
                <a:cs typeface="ＭＳ Ｐゴシック" charset="0"/>
              </a:rPr>
              <a:t>are some compelling, </a:t>
            </a:r>
            <a:r>
              <a:rPr lang="en-US" sz="2400" i="1" u="sng" dirty="0">
                <a:solidFill>
                  <a:srgbClr val="000000"/>
                </a:solidFill>
                <a:latin typeface="Geneva" charset="0"/>
                <a:ea typeface="ＭＳ Ｐゴシック" charset="0"/>
                <a:cs typeface="ＭＳ Ｐゴシック" charset="0"/>
              </a:rPr>
              <a:t>useful</a:t>
            </a:r>
            <a:r>
              <a:rPr lang="en-US" sz="2400" dirty="0">
                <a:solidFill>
                  <a:srgbClr val="000000"/>
                </a:solidFill>
                <a:latin typeface="Geneva" charset="0"/>
                <a:ea typeface="ＭＳ Ｐゴシック" charset="0"/>
                <a:cs typeface="ＭＳ Ｐゴシック" charset="0"/>
              </a:rPr>
              <a:t> examples?  [COPY COPY COPY!</a:t>
            </a:r>
            <a:r>
              <a:rPr lang="en-US" sz="2400" dirty="0" smtClean="0">
                <a:solidFill>
                  <a:srgbClr val="000000"/>
                </a:solidFill>
                <a:latin typeface="Geneva" charset="0"/>
                <a:ea typeface="ＭＳ Ｐゴシック" charset="0"/>
                <a:cs typeface="ＭＳ Ｐゴシック" charset="0"/>
              </a:rPr>
              <a:t>]</a:t>
            </a:r>
          </a:p>
          <a:p>
            <a:pPr marL="838200" lvl="1" indent="-609600">
              <a:buFont typeface="Wingdings" charset="0"/>
              <a:buAutoNum type="arabicPeriod"/>
            </a:pPr>
            <a:r>
              <a:rPr lang="en-US" sz="2400" dirty="0" smtClean="0">
                <a:solidFill>
                  <a:srgbClr val="000000"/>
                </a:solidFill>
                <a:latin typeface="Geneva" charset="0"/>
                <a:ea typeface="ＭＳ Ｐゴシック" charset="0"/>
                <a:cs typeface="ＭＳ Ｐゴシック" charset="0"/>
              </a:rPr>
              <a:t>How can we handle big data?</a:t>
            </a:r>
          </a:p>
          <a:p>
            <a:r>
              <a:rPr lang="en-US" dirty="0" smtClean="0">
                <a:latin typeface="Geneva" charset="0"/>
                <a:ea typeface="ＭＳ Ｐゴシック" charset="0"/>
                <a:cs typeface="ＭＳ Ｐゴシック" charset="0"/>
              </a:rPr>
              <a:t>Have </a:t>
            </a:r>
            <a:r>
              <a:rPr lang="en-US" dirty="0">
                <a:latin typeface="Geneva" charset="0"/>
                <a:ea typeface="ＭＳ Ｐゴシック" charset="0"/>
                <a:cs typeface="ＭＳ Ｐゴシック" charset="0"/>
              </a:rPr>
              <a:t>there been usability studies done?  What do they show?</a:t>
            </a:r>
          </a:p>
          <a:p>
            <a:pPr marL="609600" indent="-609600">
              <a:buFont typeface="Wingdings" charset="0"/>
              <a:buAutoNum type="arabicPeriod"/>
            </a:pPr>
            <a:endParaRPr lang="en-US" sz="3400" dirty="0">
              <a:latin typeface="Geneva" charset="0"/>
              <a:ea typeface="ＭＳ Ｐゴシック" charset="0"/>
              <a:cs typeface="ＭＳ Ｐゴシック" charset="0"/>
            </a:endParaRPr>
          </a:p>
          <a:p>
            <a:pPr marL="609600" indent="-609600"/>
            <a:endParaRPr lang="en-US" sz="28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755478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519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5190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25190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25190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251907">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25190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907" grpId="0" build="p"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793" name="Title 1"/>
          <p:cNvSpPr>
            <a:spLocks noGrp="1"/>
          </p:cNvSpPr>
          <p:nvPr>
            <p:ph type="title"/>
          </p:nvPr>
        </p:nvSpPr>
        <p:spPr>
          <a:xfrm>
            <a:off x="954132" y="-18540"/>
            <a:ext cx="6280441" cy="990107"/>
          </a:xfrm>
        </p:spPr>
        <p:txBody>
          <a:bodyPr/>
          <a:lstStyle/>
          <a:p>
            <a:r>
              <a:rPr lang="en-US" dirty="0" smtClean="0">
                <a:latin typeface="Geneva" charset="0"/>
                <a:ea typeface="ＭＳ Ｐゴシック" charset="0"/>
                <a:cs typeface="ＭＳ Ｐゴシック" charset="0"/>
              </a:rPr>
              <a:t>Supporting the Viewer</a:t>
            </a:r>
            <a:endParaRPr lang="en-US" dirty="0">
              <a:latin typeface="Geneva" charset="0"/>
              <a:ea typeface="ＭＳ Ｐゴシック" charset="0"/>
              <a:cs typeface="ＭＳ Ｐゴシック" charset="0"/>
            </a:endParaRPr>
          </a:p>
        </p:txBody>
      </p:sp>
      <p:pic>
        <p:nvPicPr>
          <p:cNvPr id="33794" name="Picture 2" descr="Picture 42.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bwMode="auto">
          <a:xfrm>
            <a:off x="1860547" y="1531608"/>
            <a:ext cx="5833422" cy="4368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954132" y="5900606"/>
            <a:ext cx="6266625" cy="646331"/>
          </a:xfrm>
          <a:prstGeom prst="rect">
            <a:avLst/>
          </a:prstGeom>
        </p:spPr>
        <p:txBody>
          <a:bodyPr wrap="square">
            <a:spAutoFit/>
          </a:bodyPr>
          <a:lstStyle/>
          <a:p>
            <a:r>
              <a:rPr lang="en-US" dirty="0"/>
              <a:t>Readings in Information Visualization: Using Vision to Think</a:t>
            </a:r>
          </a:p>
          <a:p>
            <a:r>
              <a:rPr lang="en-US" dirty="0"/>
              <a:t> edited by Stuart K. Card, Jock D. </a:t>
            </a:r>
            <a:r>
              <a:rPr lang="en-US" dirty="0" err="1"/>
              <a:t>Mackinlay</a:t>
            </a:r>
            <a:r>
              <a:rPr lang="en-US" dirty="0"/>
              <a:t>, Ben </a:t>
            </a:r>
            <a:r>
              <a:rPr lang="en-US" dirty="0" err="1"/>
              <a:t>Shneiderman</a:t>
            </a:r>
            <a:endParaRPr lang="en-US" dirty="0"/>
          </a:p>
        </p:txBody>
      </p:sp>
      <p:sp>
        <p:nvSpPr>
          <p:cNvPr id="5" name="TextBox 4"/>
          <p:cNvSpPr txBox="1"/>
          <p:nvPr/>
        </p:nvSpPr>
        <p:spPr>
          <a:xfrm>
            <a:off x="5748867" y="4927599"/>
            <a:ext cx="1194896" cy="369332"/>
          </a:xfrm>
          <a:prstGeom prst="rect">
            <a:avLst/>
          </a:prstGeom>
          <a:noFill/>
        </p:spPr>
        <p:txBody>
          <a:bodyPr wrap="none" rtlCol="0">
            <a:spAutoFit/>
          </a:bodyPr>
          <a:lstStyle/>
          <a:p>
            <a:r>
              <a:rPr lang="en-US" dirty="0" smtClean="0"/>
              <a:t>Instantiate</a:t>
            </a:r>
            <a:endParaRPr lang="en-US" dirty="0"/>
          </a:p>
        </p:txBody>
      </p:sp>
      <p:sp>
        <p:nvSpPr>
          <p:cNvPr id="8" name="Rectangle 7"/>
          <p:cNvSpPr/>
          <p:nvPr/>
        </p:nvSpPr>
        <p:spPr>
          <a:xfrm>
            <a:off x="1860547" y="1778000"/>
            <a:ext cx="918512" cy="2988235"/>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5150593" y="4572000"/>
            <a:ext cx="918512" cy="35559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6673826" y="2189258"/>
            <a:ext cx="918512" cy="215862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989647" y="1122234"/>
            <a:ext cx="1983648" cy="1754327"/>
          </a:xfrm>
          <a:prstGeom prst="rect">
            <a:avLst/>
          </a:prstGeom>
          <a:noFill/>
        </p:spPr>
        <p:txBody>
          <a:bodyPr wrap="none" rtlCol="0">
            <a:spAutoFit/>
          </a:bodyPr>
          <a:lstStyle/>
          <a:p>
            <a:r>
              <a:rPr lang="en-US" dirty="0" smtClean="0"/>
              <a:t>Overview</a:t>
            </a:r>
          </a:p>
          <a:p>
            <a:r>
              <a:rPr lang="en-US" dirty="0" smtClean="0"/>
              <a:t>Zoom</a:t>
            </a:r>
          </a:p>
          <a:p>
            <a:r>
              <a:rPr lang="en-US" dirty="0" smtClean="0"/>
              <a:t>Filter</a:t>
            </a:r>
          </a:p>
          <a:p>
            <a:r>
              <a:rPr lang="en-US" dirty="0" smtClean="0"/>
              <a:t>Details-on-demand</a:t>
            </a:r>
          </a:p>
          <a:p>
            <a:r>
              <a:rPr lang="en-US" dirty="0" smtClean="0"/>
              <a:t>Browse</a:t>
            </a:r>
          </a:p>
          <a:p>
            <a:r>
              <a:rPr lang="en-US" dirty="0" smtClean="0"/>
              <a:t>Search query</a:t>
            </a:r>
            <a:endParaRPr lang="en-US" dirty="0"/>
          </a:p>
        </p:txBody>
      </p:sp>
      <p:sp>
        <p:nvSpPr>
          <p:cNvPr id="14" name="TextBox 13"/>
          <p:cNvSpPr txBox="1"/>
          <p:nvPr/>
        </p:nvSpPr>
        <p:spPr>
          <a:xfrm>
            <a:off x="982547" y="3391650"/>
            <a:ext cx="1555684" cy="2031325"/>
          </a:xfrm>
          <a:prstGeom prst="rect">
            <a:avLst/>
          </a:prstGeom>
          <a:noFill/>
        </p:spPr>
        <p:txBody>
          <a:bodyPr wrap="none" rtlCol="0">
            <a:spAutoFit/>
          </a:bodyPr>
          <a:lstStyle/>
          <a:p>
            <a:r>
              <a:rPr lang="en-US" dirty="0" smtClean="0"/>
              <a:t>Reorder</a:t>
            </a:r>
          </a:p>
          <a:p>
            <a:r>
              <a:rPr lang="en-US" dirty="0" smtClean="0"/>
              <a:t>Cluster</a:t>
            </a:r>
          </a:p>
          <a:p>
            <a:r>
              <a:rPr lang="en-US" dirty="0" smtClean="0"/>
              <a:t>Class</a:t>
            </a:r>
          </a:p>
          <a:p>
            <a:r>
              <a:rPr lang="en-US" dirty="0" smtClean="0"/>
              <a:t>Average</a:t>
            </a:r>
          </a:p>
          <a:p>
            <a:r>
              <a:rPr lang="en-US" dirty="0" smtClean="0"/>
              <a:t>Promote</a:t>
            </a:r>
          </a:p>
          <a:p>
            <a:r>
              <a:rPr lang="en-US" dirty="0" smtClean="0"/>
              <a:t>Detect pattern</a:t>
            </a:r>
          </a:p>
          <a:p>
            <a:r>
              <a:rPr lang="en-US" dirty="0" smtClean="0"/>
              <a:t>Abstract</a:t>
            </a:r>
            <a:endParaRPr lang="en-US" dirty="0"/>
          </a:p>
        </p:txBody>
      </p:sp>
      <p:sp>
        <p:nvSpPr>
          <p:cNvPr id="15" name="TextBox 14"/>
          <p:cNvSpPr txBox="1"/>
          <p:nvPr/>
        </p:nvSpPr>
        <p:spPr>
          <a:xfrm>
            <a:off x="6819321" y="2047936"/>
            <a:ext cx="1062010" cy="646331"/>
          </a:xfrm>
          <a:prstGeom prst="rect">
            <a:avLst/>
          </a:prstGeom>
          <a:noFill/>
        </p:spPr>
        <p:txBody>
          <a:bodyPr wrap="none" rtlCol="0">
            <a:spAutoFit/>
          </a:bodyPr>
          <a:lstStyle/>
          <a:p>
            <a:r>
              <a:rPr lang="en-US" dirty="0" smtClean="0"/>
              <a:t>Extract</a:t>
            </a:r>
          </a:p>
          <a:p>
            <a:r>
              <a:rPr lang="en-US" dirty="0" smtClean="0"/>
              <a:t>Compose</a:t>
            </a:r>
            <a:endParaRPr lang="en-US" dirty="0"/>
          </a:p>
        </p:txBody>
      </p:sp>
      <p:sp>
        <p:nvSpPr>
          <p:cNvPr id="16" name="TextBox 15"/>
          <p:cNvSpPr txBox="1"/>
          <p:nvPr/>
        </p:nvSpPr>
        <p:spPr>
          <a:xfrm>
            <a:off x="6824235" y="3011908"/>
            <a:ext cx="1811200" cy="1754327"/>
          </a:xfrm>
          <a:prstGeom prst="rect">
            <a:avLst/>
          </a:prstGeom>
          <a:noFill/>
        </p:spPr>
        <p:txBody>
          <a:bodyPr wrap="none" rtlCol="0">
            <a:spAutoFit/>
          </a:bodyPr>
          <a:lstStyle/>
          <a:p>
            <a:r>
              <a:rPr lang="en-US" dirty="0" smtClean="0"/>
              <a:t>Read fact</a:t>
            </a:r>
          </a:p>
          <a:p>
            <a:r>
              <a:rPr lang="en-US" dirty="0" smtClean="0"/>
              <a:t>Read comparison</a:t>
            </a:r>
          </a:p>
          <a:p>
            <a:r>
              <a:rPr lang="en-US" dirty="0" smtClean="0"/>
              <a:t>Read pattern</a:t>
            </a:r>
          </a:p>
          <a:p>
            <a:r>
              <a:rPr lang="en-US" dirty="0" smtClean="0"/>
              <a:t>Manipulate</a:t>
            </a:r>
          </a:p>
          <a:p>
            <a:r>
              <a:rPr lang="en-US" dirty="0" smtClean="0"/>
              <a:t>Create</a:t>
            </a:r>
          </a:p>
          <a:p>
            <a:r>
              <a:rPr lang="en-US" dirty="0" smtClean="0"/>
              <a:t>Delete</a:t>
            </a:r>
            <a:endParaRPr lang="en-US" dirty="0"/>
          </a:p>
        </p:txBody>
      </p:sp>
    </p:spTree>
    <p:extLst>
      <p:ext uri="{BB962C8B-B14F-4D97-AF65-F5344CB8AC3E}">
        <p14:creationId xmlns:p14="http://schemas.microsoft.com/office/powerpoint/2010/main" val="412501312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people easily decode?</a:t>
            </a:r>
            <a:endParaRPr lang="en-US" dirty="0"/>
          </a:p>
        </p:txBody>
      </p:sp>
      <p:sp>
        <p:nvSpPr>
          <p:cNvPr id="3" name="Content Placeholder 2"/>
          <p:cNvSpPr>
            <a:spLocks noGrp="1"/>
          </p:cNvSpPr>
          <p:nvPr>
            <p:ph idx="1"/>
          </p:nvPr>
        </p:nvSpPr>
        <p:spPr>
          <a:xfrm>
            <a:off x="1128943" y="1311688"/>
            <a:ext cx="7048804" cy="4379976"/>
          </a:xfrm>
        </p:spPr>
        <p:txBody>
          <a:bodyPr/>
          <a:lstStyle/>
          <a:p>
            <a:pPr marL="0" indent="0">
              <a:buNone/>
            </a:pPr>
            <a:r>
              <a:rPr lang="en-US" dirty="0" smtClean="0"/>
              <a:t>Ranked Order:</a:t>
            </a:r>
          </a:p>
          <a:p>
            <a:pPr marL="514350" indent="-514350">
              <a:buFont typeface="+mj-lt"/>
              <a:buAutoNum type="arabicPeriod"/>
            </a:pPr>
            <a:r>
              <a:rPr lang="en-US" dirty="0" smtClean="0"/>
              <a:t>Position along a common scale (</a:t>
            </a:r>
            <a:r>
              <a:rPr lang="en-US" i="1" dirty="0" smtClean="0"/>
              <a:t>e.g., </a:t>
            </a:r>
            <a:r>
              <a:rPr lang="en-US" dirty="0" smtClean="0"/>
              <a:t>scatterplot)</a:t>
            </a:r>
          </a:p>
          <a:p>
            <a:pPr marL="514350" indent="-514350">
              <a:buFont typeface="+mj-lt"/>
              <a:buAutoNum type="arabicPeriod"/>
            </a:pPr>
            <a:r>
              <a:rPr lang="en-US" dirty="0" smtClean="0"/>
              <a:t>Position along identical but non-aligned scales (</a:t>
            </a:r>
            <a:r>
              <a:rPr lang="en-US" i="1" dirty="0" smtClean="0"/>
              <a:t>e.g., </a:t>
            </a:r>
            <a:r>
              <a:rPr lang="en-US" dirty="0" smtClean="0"/>
              <a:t>table of scatter plots)</a:t>
            </a:r>
          </a:p>
          <a:p>
            <a:pPr marL="514350" indent="-514350">
              <a:buFont typeface="+mj-lt"/>
              <a:buAutoNum type="arabicPeriod"/>
            </a:pPr>
            <a:r>
              <a:rPr lang="en-US" dirty="0" smtClean="0"/>
              <a:t>Length (</a:t>
            </a:r>
            <a:r>
              <a:rPr lang="en-US" i="1" dirty="0" smtClean="0"/>
              <a:t>e.g., </a:t>
            </a:r>
            <a:r>
              <a:rPr lang="en-US" dirty="0" smtClean="0"/>
              <a:t>bar chart)</a:t>
            </a:r>
          </a:p>
          <a:p>
            <a:pPr marL="0" indent="0">
              <a:buNone/>
            </a:pPr>
            <a:r>
              <a:rPr lang="en-US" dirty="0" smtClean="0"/>
              <a:t>Then angle &amp; slope (pie chart); area (bubbles); volume/density/color (</a:t>
            </a:r>
            <a:r>
              <a:rPr lang="en-US" dirty="0" err="1" smtClean="0"/>
              <a:t>heatmap</a:t>
            </a:r>
            <a:r>
              <a:rPr lang="en-US" dirty="0" smtClean="0"/>
              <a:t>) and hue </a:t>
            </a:r>
          </a:p>
          <a:p>
            <a:pPr marL="514350" indent="-514350">
              <a:buFont typeface="+mj-lt"/>
              <a:buAutoNum type="arabicPeriod"/>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2/7/15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27</a:t>
            </a:fld>
            <a:endParaRPr lang="en-US" dirty="0"/>
          </a:p>
        </p:txBody>
      </p:sp>
      <p:sp>
        <p:nvSpPr>
          <p:cNvPr id="7" name="TextBox 6"/>
          <p:cNvSpPr txBox="1"/>
          <p:nvPr/>
        </p:nvSpPr>
        <p:spPr>
          <a:xfrm>
            <a:off x="682415" y="5599097"/>
            <a:ext cx="7258577" cy="923330"/>
          </a:xfrm>
          <a:prstGeom prst="rect">
            <a:avLst/>
          </a:prstGeom>
          <a:noFill/>
        </p:spPr>
        <p:txBody>
          <a:bodyPr wrap="square" rtlCol="0">
            <a:spAutoFit/>
          </a:bodyPr>
          <a:lstStyle/>
          <a:p>
            <a:r>
              <a:rPr lang="en-US" dirty="0"/>
              <a:t>William S. Cleveland and Robert </a:t>
            </a:r>
            <a:r>
              <a:rPr lang="en-US" dirty="0" smtClean="0"/>
              <a:t>McGill (1984) Graphical </a:t>
            </a:r>
            <a:r>
              <a:rPr lang="en-US" dirty="0"/>
              <a:t>Perception: Theory, E</a:t>
            </a:r>
            <a:r>
              <a:rPr lang="en-US" dirty="0" smtClean="0"/>
              <a:t>xperimentation</a:t>
            </a:r>
            <a:r>
              <a:rPr lang="en-US" dirty="0"/>
              <a:t>, and Application to the Development of Graphical Methods </a:t>
            </a:r>
            <a:r>
              <a:rPr lang="en-US" dirty="0" smtClean="0"/>
              <a:t>(</a:t>
            </a:r>
            <a:r>
              <a:rPr lang="en-US" i="1" dirty="0" smtClean="0"/>
              <a:t>J. Am. Statistical Association)</a:t>
            </a:r>
            <a:endParaRPr lang="en-US" dirty="0"/>
          </a:p>
        </p:txBody>
      </p:sp>
    </p:spTree>
    <p:extLst>
      <p:ext uri="{BB962C8B-B14F-4D97-AF65-F5344CB8AC3E}">
        <p14:creationId xmlns:p14="http://schemas.microsoft.com/office/powerpoint/2010/main" val="13846772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4050" name="Rectangle 2"/>
          <p:cNvSpPr>
            <a:spLocks noGrp="1" noChangeArrowheads="1"/>
          </p:cNvSpPr>
          <p:nvPr>
            <p:ph type="title"/>
          </p:nvPr>
        </p:nvSpPr>
        <p:spPr>
          <a:xfrm>
            <a:off x="954132" y="205575"/>
            <a:ext cx="6280441" cy="990107"/>
          </a:xfrm>
        </p:spPr>
        <p:txBody>
          <a:bodyPr/>
          <a:lstStyle/>
          <a:p>
            <a:r>
              <a:rPr lang="en-US" dirty="0"/>
              <a:t>Making Things Distinct</a:t>
            </a:r>
          </a:p>
        </p:txBody>
      </p:sp>
      <p:pic>
        <p:nvPicPr>
          <p:cNvPr id="2434051" name="Picture 3" descr="retinal"/>
          <p:cNvPicPr>
            <a:picLocks noChangeAspect="1" noChangeArrowheads="1"/>
          </p:cNvPicPr>
          <p:nvPr/>
        </p:nvPicPr>
        <p:blipFill rotWithShape="1">
          <a:blip r:embed="rId3" cstate="print"/>
          <a:srcRect b="29386"/>
          <a:stretch/>
        </p:blipFill>
        <p:spPr bwMode="auto">
          <a:xfrm>
            <a:off x="152400" y="1748118"/>
            <a:ext cx="8763000" cy="3177820"/>
          </a:xfrm>
          <a:prstGeom prst="rect">
            <a:avLst/>
          </a:prstGeom>
          <a:noFill/>
        </p:spPr>
      </p:pic>
      <p:sp>
        <p:nvSpPr>
          <p:cNvPr id="2434052" name="Text Box 4"/>
          <p:cNvSpPr txBox="1">
            <a:spLocks noChangeArrowheads="1"/>
          </p:cNvSpPr>
          <p:nvPr/>
        </p:nvSpPr>
        <p:spPr bwMode="auto">
          <a:xfrm>
            <a:off x="762000" y="6172200"/>
            <a:ext cx="7696200" cy="320675"/>
          </a:xfrm>
          <a:prstGeom prst="rect">
            <a:avLst/>
          </a:prstGeom>
          <a:noFill/>
          <a:ln w="9525">
            <a:noFill/>
            <a:miter lim="800000"/>
            <a:headEnd/>
            <a:tailEnd/>
          </a:ln>
          <a:effectLst/>
        </p:spPr>
        <p:txBody>
          <a:bodyPr>
            <a:spAutoFit/>
          </a:bodyPr>
          <a:lstStyle/>
          <a:p>
            <a:pPr algn="l">
              <a:spcBef>
                <a:spcPct val="50000"/>
              </a:spcBef>
            </a:pPr>
            <a:r>
              <a:rPr lang="en-US" sz="1500" dirty="0"/>
              <a:t>Kevin Mullet and Darrell Sano, </a:t>
            </a:r>
            <a:r>
              <a:rPr lang="en-US" sz="1500" i="1" dirty="0"/>
              <a:t>Designing Visual Interfaces</a:t>
            </a:r>
          </a:p>
        </p:txBody>
      </p:sp>
      <p:sp>
        <p:nvSpPr>
          <p:cNvPr id="2434053" name="Rectangle 5"/>
          <p:cNvSpPr>
            <a:spLocks noChangeArrowheads="1"/>
          </p:cNvSpPr>
          <p:nvPr/>
        </p:nvSpPr>
        <p:spPr bwMode="auto">
          <a:xfrm>
            <a:off x="257175" y="1367115"/>
            <a:ext cx="10668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a:t>Size</a:t>
            </a:r>
          </a:p>
        </p:txBody>
      </p:sp>
      <p:sp>
        <p:nvSpPr>
          <p:cNvPr id="2434054" name="Rectangle 6"/>
          <p:cNvSpPr>
            <a:spLocks noChangeArrowheads="1"/>
          </p:cNvSpPr>
          <p:nvPr/>
        </p:nvSpPr>
        <p:spPr bwMode="auto">
          <a:xfrm>
            <a:off x="1600200" y="1367115"/>
            <a:ext cx="10668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dirty="0"/>
              <a:t>Value</a:t>
            </a:r>
          </a:p>
        </p:txBody>
      </p:sp>
      <p:sp>
        <p:nvSpPr>
          <p:cNvPr id="2434055" name="Rectangle 7"/>
          <p:cNvSpPr>
            <a:spLocks noChangeArrowheads="1"/>
          </p:cNvSpPr>
          <p:nvPr/>
        </p:nvSpPr>
        <p:spPr bwMode="auto">
          <a:xfrm>
            <a:off x="2819400" y="1367115"/>
            <a:ext cx="13716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dirty="0"/>
              <a:t>Orientation</a:t>
            </a:r>
          </a:p>
        </p:txBody>
      </p:sp>
      <p:sp>
        <p:nvSpPr>
          <p:cNvPr id="2434056" name="Rectangle 8"/>
          <p:cNvSpPr>
            <a:spLocks noChangeArrowheads="1"/>
          </p:cNvSpPr>
          <p:nvPr/>
        </p:nvSpPr>
        <p:spPr bwMode="auto">
          <a:xfrm>
            <a:off x="4343400" y="1367115"/>
            <a:ext cx="10668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a:t>Texture</a:t>
            </a:r>
          </a:p>
        </p:txBody>
      </p:sp>
      <p:sp>
        <p:nvSpPr>
          <p:cNvPr id="2434057" name="Rectangle 9"/>
          <p:cNvSpPr>
            <a:spLocks noChangeArrowheads="1"/>
          </p:cNvSpPr>
          <p:nvPr/>
        </p:nvSpPr>
        <p:spPr bwMode="auto">
          <a:xfrm>
            <a:off x="5715000" y="1367115"/>
            <a:ext cx="10668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a:t>Shape</a:t>
            </a:r>
          </a:p>
        </p:txBody>
      </p:sp>
      <p:sp>
        <p:nvSpPr>
          <p:cNvPr id="2434058" name="Rectangle 10"/>
          <p:cNvSpPr>
            <a:spLocks noChangeArrowheads="1"/>
          </p:cNvSpPr>
          <p:nvPr/>
        </p:nvSpPr>
        <p:spPr bwMode="auto">
          <a:xfrm>
            <a:off x="7010400" y="1367115"/>
            <a:ext cx="1981200" cy="381000"/>
          </a:xfrm>
          <a:prstGeom prst="rect">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wrap="none" anchor="ctr"/>
          <a:lstStyle/>
          <a:p>
            <a:pPr algn="ctr"/>
            <a:r>
              <a:rPr lang="en-US" b="1"/>
              <a:t>Position (2D / 3D)</a:t>
            </a:r>
          </a:p>
        </p:txBody>
      </p:sp>
      <p:sp>
        <p:nvSpPr>
          <p:cNvPr id="11" name="TextBox 10"/>
          <p:cNvSpPr txBox="1"/>
          <p:nvPr/>
        </p:nvSpPr>
        <p:spPr>
          <a:xfrm>
            <a:off x="762000" y="6488668"/>
            <a:ext cx="3214726" cy="276999"/>
          </a:xfrm>
          <a:prstGeom prst="rect">
            <a:avLst/>
          </a:prstGeom>
          <a:noFill/>
        </p:spPr>
        <p:txBody>
          <a:bodyPr wrap="none" rtlCol="0">
            <a:spAutoFit/>
          </a:bodyPr>
          <a:lstStyle/>
          <a:p>
            <a:r>
              <a:rPr lang="en-US" sz="1200" dirty="0" smtClean="0"/>
              <a:t>Slide from Marti Hearst/Jeff </a:t>
            </a:r>
            <a:r>
              <a:rPr lang="en-US" sz="1200" dirty="0" err="1" smtClean="0"/>
              <a:t>Heer</a:t>
            </a:r>
            <a:r>
              <a:rPr lang="en-US" sz="1200" dirty="0" smtClean="0"/>
              <a:t> via Jason Hong</a:t>
            </a:r>
            <a:endParaRPr lang="en-US" sz="1200" dirty="0"/>
          </a:p>
        </p:txBody>
      </p:sp>
      <p:sp>
        <p:nvSpPr>
          <p:cNvPr id="2" name="TextBox 1"/>
          <p:cNvSpPr txBox="1"/>
          <p:nvPr/>
        </p:nvSpPr>
        <p:spPr>
          <a:xfrm>
            <a:off x="257175" y="4925938"/>
            <a:ext cx="8494280" cy="1477328"/>
          </a:xfrm>
          <a:prstGeom prst="rect">
            <a:avLst/>
          </a:prstGeom>
          <a:noFill/>
        </p:spPr>
        <p:txBody>
          <a:bodyPr wrap="square" rtlCol="0">
            <a:spAutoFit/>
          </a:bodyPr>
          <a:lstStyle/>
          <a:p>
            <a:endParaRPr lang="en-US" dirty="0"/>
          </a:p>
          <a:p>
            <a:r>
              <a:rPr lang="en-US" dirty="0" err="1"/>
              <a:t>Bertin’s</a:t>
            </a:r>
            <a:r>
              <a:rPr lang="en-US" dirty="0"/>
              <a:t> ‘retinal variables’ form the basis for all forms of visual coding. A visual code can be based on (from left to right) contrasts of different types. </a:t>
            </a:r>
            <a:r>
              <a:rPr lang="en-US" dirty="0" smtClean="0"/>
              <a:t>Hue (chromatic color) </a:t>
            </a:r>
            <a:r>
              <a:rPr lang="en-US" dirty="0"/>
              <a:t>provides an addition dimension not shown here.</a:t>
            </a:r>
          </a:p>
          <a:p>
            <a:endParaRPr lang="en-US" dirty="0"/>
          </a:p>
        </p:txBody>
      </p:sp>
    </p:spTree>
    <p:extLst>
      <p:ext uri="{BB962C8B-B14F-4D97-AF65-F5344CB8AC3E}">
        <p14:creationId xmlns:p14="http://schemas.microsoft.com/office/powerpoint/2010/main" val="2413276324"/>
      </p:ext>
    </p:extLst>
  </p:cSld>
  <p:clrMapOvr>
    <a:masterClrMapping/>
  </p:clrMapOvr>
  <p:transition xmlns:p14="http://schemas.microsoft.com/office/powerpoint/2010/main">
    <p:dissolve/>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0963" name="Content Placeholder 5"/>
          <p:cNvSpPr>
            <a:spLocks noGrp="1"/>
          </p:cNvSpPr>
          <p:nvPr>
            <p:ph sz="half" idx="2"/>
          </p:nvPr>
        </p:nvSpPr>
        <p:spPr/>
        <p:txBody>
          <a:bodyPr/>
          <a:lstStyle/>
          <a:p>
            <a:pPr>
              <a:buFontTx/>
              <a:buNone/>
            </a:pPr>
            <a:r>
              <a:rPr lang="en-US" sz="2400">
                <a:latin typeface="Geneva" charset="0"/>
                <a:ea typeface="ＭＳ Ｐゴシック" charset="0"/>
                <a:cs typeface="ＭＳ Ｐゴシック" charset="0"/>
              </a:rPr>
              <a:t>Key graphical elements </a:t>
            </a:r>
          </a:p>
          <a:p>
            <a:pPr lvl="1"/>
            <a:r>
              <a:rPr lang="en-US" sz="2000">
                <a:latin typeface="Geneva" charset="0"/>
                <a:ea typeface="ＭＳ Ｐゴシック" charset="0"/>
              </a:rPr>
              <a:t>Length </a:t>
            </a:r>
          </a:p>
          <a:p>
            <a:pPr lvl="1"/>
            <a:r>
              <a:rPr lang="en-US" sz="2000">
                <a:latin typeface="Geneva" charset="0"/>
                <a:ea typeface="ＭＳ Ｐゴシック" charset="0"/>
              </a:rPr>
              <a:t>Shape </a:t>
            </a:r>
          </a:p>
          <a:p>
            <a:pPr lvl="1"/>
            <a:r>
              <a:rPr lang="en-US" sz="2000">
                <a:latin typeface="Geneva" charset="0"/>
                <a:ea typeface="ＭＳ Ｐゴシック" charset="0"/>
              </a:rPr>
              <a:t>Orientation </a:t>
            </a:r>
          </a:p>
          <a:p>
            <a:pPr lvl="1"/>
            <a:r>
              <a:rPr lang="en-US" sz="2000">
                <a:latin typeface="Geneva" charset="0"/>
                <a:ea typeface="ＭＳ Ｐゴシック" charset="0"/>
              </a:rPr>
              <a:t>Texture </a:t>
            </a:r>
          </a:p>
          <a:p>
            <a:pPr lvl="1"/>
            <a:r>
              <a:rPr lang="en-US" sz="2000">
                <a:latin typeface="Geneva" charset="0"/>
                <a:ea typeface="ＭＳ Ｐゴシック" charset="0"/>
              </a:rPr>
              <a:t>Animation shows changes across time </a:t>
            </a:r>
          </a:p>
          <a:p>
            <a:pPr lvl="1"/>
            <a:r>
              <a:rPr lang="en-US" sz="2000">
                <a:latin typeface="Geneva" charset="0"/>
                <a:ea typeface="ＭＳ Ｐゴシック" charset="0"/>
              </a:rPr>
              <a:t>Color helps make distinctions</a:t>
            </a:r>
          </a:p>
          <a:p>
            <a:pPr lvl="1"/>
            <a:r>
              <a:rPr lang="en-US" sz="2000">
                <a:latin typeface="Geneva" charset="0"/>
                <a:ea typeface="ＭＳ Ｐゴシック" charset="0"/>
              </a:rPr>
              <a:t>Aesthetics make the process appealing</a:t>
            </a:r>
          </a:p>
          <a:p>
            <a:pPr>
              <a:buFontTx/>
              <a:buNone/>
            </a:pPr>
            <a:endParaRPr lang="en-US" sz="2400">
              <a:latin typeface="Geneva" charset="0"/>
              <a:ea typeface="ＭＳ Ｐゴシック" charset="0"/>
              <a:cs typeface="ＭＳ Ｐゴシック" charset="0"/>
            </a:endParaRPr>
          </a:p>
        </p:txBody>
      </p:sp>
      <p:sp>
        <p:nvSpPr>
          <p:cNvPr id="40961" name="Rectangle 2"/>
          <p:cNvSpPr>
            <a:spLocks noGrp="1" noChangeArrowheads="1"/>
          </p:cNvSpPr>
          <p:nvPr>
            <p:ph type="title"/>
          </p:nvPr>
        </p:nvSpPr>
        <p:spPr/>
        <p:txBody>
          <a:bodyPr/>
          <a:lstStyle/>
          <a:p>
            <a:r>
              <a:rPr lang="en-US" dirty="0">
                <a:latin typeface="Geneva" charset="0"/>
                <a:ea typeface="ＭＳ Ｐゴシック" charset="0"/>
                <a:cs typeface="ＭＳ Ｐゴシック" charset="0"/>
              </a:rPr>
              <a:t>A summary of design elements</a:t>
            </a:r>
          </a:p>
        </p:txBody>
      </p:sp>
      <p:sp>
        <p:nvSpPr>
          <p:cNvPr id="228355" name="Rectangle 3"/>
          <p:cNvSpPr>
            <a:spLocks noGrp="1" noChangeArrowheads="1"/>
          </p:cNvSpPr>
          <p:nvPr>
            <p:ph sz="half" idx="1"/>
          </p:nvPr>
        </p:nvSpPr>
        <p:spPr/>
        <p:txBody>
          <a:bodyPr/>
          <a:lstStyle/>
          <a:p>
            <a:pPr>
              <a:buFontTx/>
              <a:buNone/>
            </a:pPr>
            <a:r>
              <a:rPr lang="en-US" sz="2400" dirty="0">
                <a:latin typeface="Geneva" charset="0"/>
                <a:ea typeface="ＭＳ Ｐゴシック" charset="0"/>
                <a:cs typeface="ＭＳ Ｐゴシック" charset="0"/>
              </a:rPr>
              <a:t>Use the eye for pattern recognition: </a:t>
            </a:r>
            <a:br>
              <a:rPr lang="en-US" sz="2400" dirty="0">
                <a:latin typeface="Geneva" charset="0"/>
                <a:ea typeface="ＭＳ Ｐゴシック" charset="0"/>
                <a:cs typeface="ＭＳ Ｐゴシック" charset="0"/>
              </a:rPr>
            </a:br>
            <a:r>
              <a:rPr lang="en-US" sz="2400" dirty="0">
                <a:latin typeface="Geneva" charset="0"/>
                <a:ea typeface="ＭＳ Ｐゴシック" charset="0"/>
                <a:cs typeface="ＭＳ Ｐゴシック" charset="0"/>
              </a:rPr>
              <a:t>people are good at</a:t>
            </a:r>
          </a:p>
          <a:p>
            <a:pPr lvl="1"/>
            <a:r>
              <a:rPr lang="en-US" sz="2000" dirty="0">
                <a:latin typeface="Geneva" charset="0"/>
                <a:ea typeface="ＭＳ Ｐゴシック" charset="0"/>
              </a:rPr>
              <a:t>Scanning </a:t>
            </a:r>
          </a:p>
          <a:p>
            <a:pPr lvl="1"/>
            <a:r>
              <a:rPr lang="en-US" sz="2000" dirty="0">
                <a:latin typeface="Geneva" charset="0"/>
                <a:ea typeface="ＭＳ Ｐゴシック" charset="0"/>
              </a:rPr>
              <a:t>Recognizing </a:t>
            </a:r>
          </a:p>
          <a:p>
            <a:pPr lvl="1"/>
            <a:r>
              <a:rPr lang="en-US" sz="2000" dirty="0">
                <a:latin typeface="Geneva" charset="0"/>
                <a:ea typeface="ＭＳ Ｐゴシック" charset="0"/>
              </a:rPr>
              <a:t>Remembering images</a:t>
            </a:r>
          </a:p>
          <a:p>
            <a:pPr>
              <a:buFontTx/>
              <a:buNone/>
            </a:pPr>
            <a:r>
              <a:rPr lang="en-US" sz="2400" dirty="0">
                <a:latin typeface="Geneva" charset="0"/>
                <a:ea typeface="ＭＳ Ｐゴシック" charset="0"/>
                <a:cs typeface="ＭＳ Ｐゴシック" charset="0"/>
              </a:rPr>
              <a:t>What they do depends on their </a:t>
            </a:r>
            <a:r>
              <a:rPr lang="ja-JP" altLang="en-US" sz="2400" dirty="0">
                <a:latin typeface="Geneva" charset="0"/>
                <a:ea typeface="ＭＳ Ｐゴシック" charset="0"/>
                <a:cs typeface="ＭＳ Ｐゴシック" charset="0"/>
              </a:rPr>
              <a:t>“</a:t>
            </a:r>
            <a:r>
              <a:rPr lang="en-US" altLang="ja-JP" sz="2400" dirty="0">
                <a:latin typeface="Geneva" charset="0"/>
                <a:ea typeface="ＭＳ Ｐゴシック" charset="0"/>
                <a:cs typeface="ＭＳ Ｐゴシック" charset="0"/>
              </a:rPr>
              <a:t>visual query</a:t>
            </a:r>
            <a:r>
              <a:rPr lang="ja-JP" altLang="en-US" sz="2400" dirty="0">
                <a:latin typeface="Geneva" charset="0"/>
                <a:ea typeface="ＭＳ Ｐゴシック" charset="0"/>
                <a:cs typeface="ＭＳ Ｐゴシック" charset="0"/>
              </a:rPr>
              <a:t>”</a:t>
            </a:r>
            <a:endParaRPr lang="en-US" altLang="ja-JP" sz="2400" dirty="0">
              <a:latin typeface="Geneva" charset="0"/>
              <a:ea typeface="ＭＳ Ｐゴシック" charset="0"/>
              <a:cs typeface="ＭＳ Ｐゴシック" charset="0"/>
            </a:endParaRPr>
          </a:p>
          <a:p>
            <a:pPr>
              <a:buFontTx/>
              <a:buNone/>
            </a:pPr>
            <a:r>
              <a:rPr lang="en-US" sz="2400" dirty="0">
                <a:latin typeface="Geneva" charset="0"/>
                <a:ea typeface="ＭＳ Ｐゴシック" charset="0"/>
                <a:cs typeface="ＭＳ Ｐゴシック" charset="0"/>
              </a:rPr>
              <a:t>Tends to be </a:t>
            </a:r>
            <a:r>
              <a:rPr lang="ja-JP" altLang="en-US" sz="2400" dirty="0">
                <a:latin typeface="Geneva" charset="0"/>
                <a:ea typeface="ＭＳ Ｐゴシック" charset="0"/>
                <a:cs typeface="ＭＳ Ｐゴシック" charset="0"/>
              </a:rPr>
              <a:t>“</a:t>
            </a:r>
            <a:r>
              <a:rPr lang="en-US" altLang="ja-JP" sz="2400" dirty="0">
                <a:latin typeface="Geneva" charset="0"/>
                <a:ea typeface="ＭＳ Ｐゴシック" charset="0"/>
                <a:cs typeface="ＭＳ Ｐゴシック" charset="0"/>
              </a:rPr>
              <a:t>just in time</a:t>
            </a:r>
            <a:r>
              <a:rPr lang="ja-JP" altLang="en-US" sz="2400" dirty="0">
                <a:latin typeface="Geneva" charset="0"/>
                <a:ea typeface="ＭＳ Ｐゴシック" charset="0"/>
                <a:cs typeface="ＭＳ Ｐゴシック" charset="0"/>
              </a:rPr>
              <a:t>”</a:t>
            </a:r>
            <a:r>
              <a:rPr lang="en-US" altLang="ja-JP" sz="2400" dirty="0">
                <a:latin typeface="Geneva" charset="0"/>
                <a:ea typeface="ＭＳ Ｐゴシック" charset="0"/>
                <a:cs typeface="ＭＳ Ｐゴシック" charset="0"/>
              </a:rPr>
              <a:t> </a:t>
            </a:r>
            <a:endParaRPr lang="en-US" sz="24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2701729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 for today</a:t>
            </a:r>
            <a:endParaRPr lang="en-US" dirty="0"/>
          </a:p>
        </p:txBody>
      </p:sp>
      <p:sp>
        <p:nvSpPr>
          <p:cNvPr id="3" name="Content Placeholder 2"/>
          <p:cNvSpPr>
            <a:spLocks noGrp="1"/>
          </p:cNvSpPr>
          <p:nvPr>
            <p:ph idx="1"/>
          </p:nvPr>
        </p:nvSpPr>
        <p:spPr/>
        <p:txBody>
          <a:bodyPr/>
          <a:lstStyle/>
          <a:p>
            <a:pPr marL="0" indent="0">
              <a:buNone/>
            </a:pPr>
            <a:r>
              <a:rPr lang="en-US" dirty="0" smtClean="0"/>
              <a:t>Review Quiz 2</a:t>
            </a:r>
          </a:p>
          <a:p>
            <a:pPr marL="0" indent="0">
              <a:buNone/>
            </a:pPr>
            <a:r>
              <a:rPr lang="en-US" dirty="0" smtClean="0"/>
              <a:t>Add one more graph to last week’s discussion -- scatterplots</a:t>
            </a:r>
          </a:p>
          <a:p>
            <a:pPr marL="0" indent="0">
              <a:buNone/>
            </a:pPr>
            <a:r>
              <a:rPr lang="en-US" dirty="0" smtClean="0"/>
              <a:t>Talk about Information Visualization</a:t>
            </a:r>
          </a:p>
          <a:p>
            <a:pPr marL="0" indent="0">
              <a:buNone/>
            </a:pPr>
            <a:r>
              <a:rPr lang="en-US" dirty="0" smtClean="0"/>
              <a:t>Practice Information Visualization</a:t>
            </a:r>
          </a:p>
          <a:p>
            <a:pPr marL="0" indent="0">
              <a:buNone/>
            </a:pPr>
            <a:r>
              <a:rPr lang="en-US" dirty="0" smtClean="0"/>
              <a:t>Talk about Byte 3</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2/7/15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a:t>
            </a:fld>
            <a:endParaRPr lang="en-US" dirty="0"/>
          </a:p>
        </p:txBody>
      </p:sp>
    </p:spTree>
    <p:extLst>
      <p:ext uri="{BB962C8B-B14F-4D97-AF65-F5344CB8AC3E}">
        <p14:creationId xmlns:p14="http://schemas.microsoft.com/office/powerpoint/2010/main" val="13965498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a:xfrm>
            <a:off x="1178247" y="310162"/>
            <a:ext cx="6280441" cy="990107"/>
          </a:xfrm>
        </p:spPr>
        <p:txBody>
          <a:bodyPr/>
          <a:lstStyle/>
          <a:p>
            <a:r>
              <a:rPr lang="en-US" sz="3600" dirty="0">
                <a:latin typeface="Geneva" charset="0"/>
                <a:ea typeface="ＭＳ Ｐゴシック" charset="0"/>
                <a:cs typeface="ＭＳ Ｐゴシック" charset="0"/>
              </a:rPr>
              <a:t>Planning a Visualization</a:t>
            </a:r>
          </a:p>
        </p:txBody>
      </p:sp>
      <p:sp>
        <p:nvSpPr>
          <p:cNvPr id="251907" name="Rectangle 3"/>
          <p:cNvSpPr>
            <a:spLocks noGrp="1" noChangeArrowheads="1"/>
          </p:cNvSpPr>
          <p:nvPr>
            <p:ph idx="1"/>
          </p:nvPr>
        </p:nvSpPr>
        <p:spPr/>
        <p:txBody>
          <a:bodyPr/>
          <a:lstStyle/>
          <a:p>
            <a:r>
              <a:rPr lang="en-US" sz="2800" dirty="0">
                <a:solidFill>
                  <a:schemeClr val="tx1"/>
                </a:solidFill>
                <a:latin typeface="Geneva" charset="0"/>
                <a:ea typeface="ＭＳ Ｐゴシック" charset="0"/>
                <a:cs typeface="ＭＳ Ｐゴシック" charset="0"/>
              </a:rPr>
              <a:t>What </a:t>
            </a:r>
            <a:r>
              <a:rPr lang="en-US" sz="2800" dirty="0" smtClean="0">
                <a:solidFill>
                  <a:schemeClr val="tx1"/>
                </a:solidFill>
                <a:latin typeface="Geneva" charset="0"/>
                <a:ea typeface="ＭＳ Ｐゴシック" charset="0"/>
                <a:cs typeface="ＭＳ Ｐゴシック" charset="0"/>
              </a:rPr>
              <a:t>is its goal?</a:t>
            </a:r>
          </a:p>
          <a:p>
            <a:r>
              <a:rPr lang="en-US" b="1" dirty="0" smtClean="0">
                <a:solidFill>
                  <a:srgbClr val="000000"/>
                </a:solidFill>
                <a:latin typeface="Geneva" charset="0"/>
                <a:ea typeface="ＭＳ Ｐゴシック" charset="0"/>
                <a:cs typeface="ＭＳ Ｐゴシック" charset="0"/>
              </a:rPr>
              <a:t>Does it use good design?</a:t>
            </a:r>
          </a:p>
          <a:p>
            <a:pPr marL="838200" lvl="1" indent="-609600">
              <a:buFont typeface="Wingdings" charset="0"/>
              <a:buAutoNum type="arabicPeriod"/>
            </a:pPr>
            <a:r>
              <a:rPr lang="en-US" sz="2400" dirty="0" smtClean="0">
                <a:solidFill>
                  <a:srgbClr val="000000"/>
                </a:solidFill>
                <a:latin typeface="Geneva" charset="0"/>
                <a:ea typeface="ＭＳ Ｐゴシック" charset="0"/>
                <a:cs typeface="ＭＳ Ｐゴシック" charset="0"/>
              </a:rPr>
              <a:t>Does it account for human abilities</a:t>
            </a:r>
          </a:p>
          <a:p>
            <a:pPr marL="838200" lvl="1" indent="-609600">
              <a:buFont typeface="Wingdings" charset="0"/>
              <a:buAutoNum type="arabicPeriod"/>
            </a:pPr>
            <a:r>
              <a:rPr lang="en-US" sz="2400" b="1" dirty="0" smtClean="0">
                <a:solidFill>
                  <a:srgbClr val="000000"/>
                </a:solidFill>
                <a:latin typeface="Geneva" charset="0"/>
                <a:ea typeface="ＭＳ Ｐゴシック" charset="0"/>
                <a:cs typeface="ＭＳ Ｐゴシック" charset="0"/>
              </a:rPr>
              <a:t>What </a:t>
            </a:r>
            <a:r>
              <a:rPr lang="en-US" sz="2400" b="1" dirty="0">
                <a:solidFill>
                  <a:srgbClr val="000000"/>
                </a:solidFill>
                <a:latin typeface="Geneva" charset="0"/>
                <a:ea typeface="ＭＳ Ｐゴシック" charset="0"/>
                <a:cs typeface="ＭＳ Ｐゴシック" charset="0"/>
              </a:rPr>
              <a:t>are some compelling, </a:t>
            </a:r>
            <a:r>
              <a:rPr lang="en-US" sz="2400" b="1" i="1" u="sng" dirty="0">
                <a:solidFill>
                  <a:srgbClr val="000000"/>
                </a:solidFill>
                <a:latin typeface="Geneva" charset="0"/>
                <a:ea typeface="ＭＳ Ｐゴシック" charset="0"/>
                <a:cs typeface="ＭＳ Ｐゴシック" charset="0"/>
              </a:rPr>
              <a:t>useful</a:t>
            </a:r>
            <a:r>
              <a:rPr lang="en-US" sz="2400" b="1" dirty="0">
                <a:solidFill>
                  <a:srgbClr val="000000"/>
                </a:solidFill>
                <a:latin typeface="Geneva" charset="0"/>
                <a:ea typeface="ＭＳ Ｐゴシック" charset="0"/>
                <a:cs typeface="ＭＳ Ｐゴシック" charset="0"/>
              </a:rPr>
              <a:t> examples?  [COPY COPY COPY!</a:t>
            </a:r>
            <a:r>
              <a:rPr lang="en-US" sz="2400" b="1" dirty="0" smtClean="0">
                <a:solidFill>
                  <a:srgbClr val="000000"/>
                </a:solidFill>
                <a:latin typeface="Geneva" charset="0"/>
                <a:ea typeface="ＭＳ Ｐゴシック" charset="0"/>
                <a:cs typeface="ＭＳ Ｐゴシック" charset="0"/>
              </a:rPr>
              <a:t>]</a:t>
            </a:r>
          </a:p>
          <a:p>
            <a:r>
              <a:rPr lang="en-US" smtClean="0">
                <a:latin typeface="Geneva" charset="0"/>
                <a:ea typeface="ＭＳ Ｐゴシック" charset="0"/>
                <a:cs typeface="ＭＳ Ｐゴシック" charset="0"/>
              </a:rPr>
              <a:t>Have </a:t>
            </a:r>
            <a:r>
              <a:rPr lang="en-US" dirty="0">
                <a:latin typeface="Geneva" charset="0"/>
                <a:ea typeface="ＭＳ Ｐゴシック" charset="0"/>
                <a:cs typeface="ＭＳ Ｐゴシック" charset="0"/>
              </a:rPr>
              <a:t>there been usability studies done?  What do they show?</a:t>
            </a:r>
          </a:p>
          <a:p>
            <a:pPr marL="609600" indent="-609600">
              <a:buFont typeface="Wingdings" charset="0"/>
              <a:buAutoNum type="arabicPeriod"/>
            </a:pPr>
            <a:endParaRPr lang="en-US" sz="3400" dirty="0">
              <a:latin typeface="Geneva" charset="0"/>
              <a:ea typeface="ＭＳ Ｐゴシック" charset="0"/>
              <a:cs typeface="ＭＳ Ｐゴシック" charset="0"/>
            </a:endParaRPr>
          </a:p>
          <a:p>
            <a:pPr marL="609600" indent="-609600"/>
            <a:endParaRPr lang="en-US" sz="28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38153106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519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51907">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25190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25190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25190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907" grpId="0" build="p"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Holistic Design Goals</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458133631"/>
              </p:ext>
            </p:extLst>
          </p:nvPr>
        </p:nvGraphicFramePr>
        <p:xfrm>
          <a:off x="495521" y="1847850"/>
          <a:ext cx="8177212" cy="4114799"/>
        </p:xfrm>
        <a:graphic>
          <a:graphicData uri="http://schemas.openxmlformats.org/drawingml/2006/table">
            <a:tbl>
              <a:tblPr firstCol="1" bandRow="1">
                <a:tableStyleId>{5C22544A-7EE6-4342-B048-85BDC9FD1C3A}</a:tableStyleId>
              </a:tblPr>
              <a:tblGrid>
                <a:gridCol w="4088606"/>
                <a:gridCol w="4088606"/>
              </a:tblGrid>
              <a:tr h="370840">
                <a:tc>
                  <a:txBody>
                    <a:bodyPr/>
                    <a:lstStyle/>
                    <a:p>
                      <a:r>
                        <a:rPr lang="en-US" dirty="0" smtClean="0"/>
                        <a:t>Data</a:t>
                      </a:r>
                      <a:r>
                        <a:rPr lang="en-US" baseline="0" dirty="0" smtClean="0"/>
                        <a:t> </a:t>
                      </a:r>
                      <a:r>
                        <a:rPr lang="en-US" dirty="0" smtClean="0"/>
                        <a:t>&amp; View Specifications</a:t>
                      </a:r>
                      <a:endParaRPr lang="en-US" dirty="0"/>
                    </a:p>
                  </a:txBody>
                  <a:tcPr/>
                </a:tc>
                <a:tc>
                  <a:txBody>
                    <a:bodyPr/>
                    <a:lstStyle/>
                    <a:p>
                      <a:r>
                        <a:rPr lang="en-US" b="1" dirty="0" smtClean="0"/>
                        <a:t>Visualize</a:t>
                      </a:r>
                      <a:r>
                        <a:rPr lang="en-US" dirty="0" smtClean="0"/>
                        <a:t> (choose</a:t>
                      </a:r>
                      <a:r>
                        <a:rPr lang="en-US" baseline="0" dirty="0" smtClean="0"/>
                        <a:t> encoding)</a:t>
                      </a:r>
                      <a:endParaRPr lang="en-US" dirty="0" smtClean="0"/>
                    </a:p>
                    <a:p>
                      <a:r>
                        <a:rPr lang="en-US" b="1" dirty="0" smtClean="0"/>
                        <a:t>Filter</a:t>
                      </a:r>
                      <a:r>
                        <a:rPr lang="en-US" dirty="0" smtClean="0"/>
                        <a:t> (focus on relevant items)</a:t>
                      </a:r>
                    </a:p>
                    <a:p>
                      <a:r>
                        <a:rPr lang="en-US" b="1" dirty="0" smtClean="0"/>
                        <a:t>Sort</a:t>
                      </a:r>
                      <a:r>
                        <a:rPr lang="en-US" dirty="0" smtClean="0"/>
                        <a:t> (expose patterns)</a:t>
                      </a:r>
                    </a:p>
                    <a:p>
                      <a:r>
                        <a:rPr lang="en-US" b="1" dirty="0" smtClean="0"/>
                        <a:t>Derive</a:t>
                      </a:r>
                      <a:r>
                        <a:rPr lang="en-US" dirty="0" smtClean="0"/>
                        <a:t> values or models</a:t>
                      </a:r>
                      <a:endParaRPr lang="en-US" dirty="0"/>
                    </a:p>
                  </a:txBody>
                  <a:tcPr/>
                </a:tc>
              </a:tr>
              <a:tr h="370840">
                <a:tc>
                  <a:txBody>
                    <a:bodyPr/>
                    <a:lstStyle/>
                    <a:p>
                      <a:r>
                        <a:rPr lang="en-US" dirty="0" smtClean="0"/>
                        <a:t>View Manipulation</a:t>
                      </a:r>
                      <a:endParaRPr lang="en-US" dirty="0"/>
                    </a:p>
                  </a:txBody>
                  <a:tcPr/>
                </a:tc>
                <a:tc>
                  <a:txBody>
                    <a:bodyPr/>
                    <a:lstStyle/>
                    <a:p>
                      <a:r>
                        <a:rPr lang="en-US" b="1" dirty="0" smtClean="0"/>
                        <a:t>Select</a:t>
                      </a:r>
                      <a:r>
                        <a:rPr lang="en-US" dirty="0" smtClean="0"/>
                        <a:t> (to highlight, filter, or manipulate)</a:t>
                      </a:r>
                    </a:p>
                    <a:p>
                      <a:r>
                        <a:rPr lang="en-US" b="1" dirty="0" smtClean="0"/>
                        <a:t>Navigate </a:t>
                      </a:r>
                      <a:r>
                        <a:rPr lang="en-US" dirty="0" smtClean="0"/>
                        <a:t>(zoom to examine patterns &amp; detail)</a:t>
                      </a:r>
                    </a:p>
                    <a:p>
                      <a:r>
                        <a:rPr lang="en-US" b="1" dirty="0" smtClean="0"/>
                        <a:t>Coordinate</a:t>
                      </a:r>
                      <a:r>
                        <a:rPr lang="en-US" dirty="0" smtClean="0"/>
                        <a:t> (linked exploration)</a:t>
                      </a:r>
                    </a:p>
                    <a:p>
                      <a:r>
                        <a:rPr lang="en-US" b="1" dirty="0" smtClean="0"/>
                        <a:t>Organize</a:t>
                      </a:r>
                      <a:r>
                        <a:rPr lang="en-US" dirty="0" smtClean="0"/>
                        <a:t> windows and workspaces.</a:t>
                      </a:r>
                      <a:endParaRPr lang="en-US" dirty="0"/>
                    </a:p>
                  </a:txBody>
                  <a:tcPr/>
                </a:tc>
              </a:tr>
              <a:tr h="370840">
                <a:tc>
                  <a:txBody>
                    <a:bodyPr/>
                    <a:lstStyle/>
                    <a:p>
                      <a:r>
                        <a:rPr lang="en-US" dirty="0" smtClean="0"/>
                        <a:t>Process &amp; Provenance</a:t>
                      </a:r>
                      <a:endParaRPr lang="en-US" dirty="0"/>
                    </a:p>
                  </a:txBody>
                  <a:tcPr/>
                </a:tc>
                <a:tc>
                  <a:txBody>
                    <a:bodyPr/>
                    <a:lstStyle/>
                    <a:p>
                      <a:r>
                        <a:rPr lang="en-US" b="1" dirty="0" smtClean="0"/>
                        <a:t>Record</a:t>
                      </a:r>
                      <a:r>
                        <a:rPr lang="en-US" dirty="0" smtClean="0"/>
                        <a:t> analysis histories</a:t>
                      </a:r>
                    </a:p>
                    <a:p>
                      <a:r>
                        <a:rPr lang="en-US" b="1" dirty="0" smtClean="0"/>
                        <a:t>Annotate</a:t>
                      </a:r>
                      <a:r>
                        <a:rPr lang="en-US" dirty="0" smtClean="0"/>
                        <a:t> patterns to document findings.</a:t>
                      </a:r>
                    </a:p>
                    <a:p>
                      <a:r>
                        <a:rPr lang="en-US" b="1" dirty="0" smtClean="0"/>
                        <a:t>Share</a:t>
                      </a:r>
                      <a:r>
                        <a:rPr lang="en-US" dirty="0" smtClean="0"/>
                        <a:t> views and annotations</a:t>
                      </a:r>
                    </a:p>
                    <a:p>
                      <a:r>
                        <a:rPr lang="en-US" b="1" dirty="0" smtClean="0"/>
                        <a:t>Guide</a:t>
                      </a:r>
                      <a:r>
                        <a:rPr lang="en-US" dirty="0" smtClean="0"/>
                        <a:t> users through analysis tasks or stories.</a:t>
                      </a:r>
                      <a:endParaRPr lang="en-US" dirty="0"/>
                    </a:p>
                  </a:txBody>
                  <a:tcPr/>
                </a:tc>
              </a:tr>
            </a:tbl>
          </a:graphicData>
        </a:graphic>
      </p:graphicFrame>
      <p:sp>
        <p:nvSpPr>
          <p:cNvPr id="4" name="Date Placeholder 3"/>
          <p:cNvSpPr>
            <a:spLocks noGrp="1"/>
          </p:cNvSpPr>
          <p:nvPr>
            <p:ph type="dt" sz="half" idx="10"/>
          </p:nvPr>
        </p:nvSpPr>
        <p:spPr/>
        <p:txBody>
          <a:bodyPr/>
          <a:lstStyle/>
          <a:p>
            <a:fld id="{7053BEFA-1175-F644-B249-7D41D72BD3FF}" type="datetime1">
              <a:rPr lang="en-US" smtClean="0"/>
              <a:t>2/7/15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31</a:t>
            </a:fld>
            <a:endParaRPr lang="en-US" dirty="0"/>
          </a:p>
        </p:txBody>
      </p:sp>
      <p:sp>
        <p:nvSpPr>
          <p:cNvPr id="3" name="TextBox 2"/>
          <p:cNvSpPr txBox="1"/>
          <p:nvPr/>
        </p:nvSpPr>
        <p:spPr>
          <a:xfrm>
            <a:off x="495521" y="5866081"/>
            <a:ext cx="8585140" cy="369332"/>
          </a:xfrm>
          <a:prstGeom prst="rect">
            <a:avLst/>
          </a:prstGeom>
          <a:noFill/>
        </p:spPr>
        <p:txBody>
          <a:bodyPr wrap="none" rtlCol="0">
            <a:spAutoFit/>
          </a:bodyPr>
          <a:lstStyle/>
          <a:p>
            <a:r>
              <a:rPr lang="en-US" dirty="0" err="1"/>
              <a:t>Heer</a:t>
            </a:r>
            <a:r>
              <a:rPr lang="en-US" dirty="0"/>
              <a:t> &amp; </a:t>
            </a:r>
            <a:r>
              <a:rPr lang="en-US" dirty="0" err="1"/>
              <a:t>Shneiderman</a:t>
            </a:r>
            <a:r>
              <a:rPr lang="en-US" dirty="0"/>
              <a:t>: Interactive Dynamics for Visual </a:t>
            </a:r>
            <a:r>
              <a:rPr lang="en-US" dirty="0" smtClean="0"/>
              <a:t>Analysis; ACM QUEUE, Feb 20, 2012</a:t>
            </a:r>
            <a:endParaRPr lang="en-US" dirty="0"/>
          </a:p>
        </p:txBody>
      </p:sp>
    </p:spTree>
    <p:extLst>
      <p:ext uri="{BB962C8B-B14F-4D97-AF65-F5344CB8AC3E}">
        <p14:creationId xmlns:p14="http://schemas.microsoft.com/office/powerpoint/2010/main" val="2964207763"/>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Holistic Design Goals</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52326575"/>
              </p:ext>
            </p:extLst>
          </p:nvPr>
        </p:nvGraphicFramePr>
        <p:xfrm>
          <a:off x="495521" y="1847850"/>
          <a:ext cx="8177212" cy="4114799"/>
        </p:xfrm>
        <a:graphic>
          <a:graphicData uri="http://schemas.openxmlformats.org/drawingml/2006/table">
            <a:tbl>
              <a:tblPr firstCol="1" bandRow="1">
                <a:tableStyleId>{5C22544A-7EE6-4342-B048-85BDC9FD1C3A}</a:tableStyleId>
              </a:tblPr>
              <a:tblGrid>
                <a:gridCol w="4088606"/>
                <a:gridCol w="4088606"/>
              </a:tblGrid>
              <a:tr h="370840">
                <a:tc>
                  <a:txBody>
                    <a:bodyPr/>
                    <a:lstStyle/>
                    <a:p>
                      <a:r>
                        <a:rPr lang="en-US" dirty="0" smtClean="0"/>
                        <a:t>Data</a:t>
                      </a:r>
                      <a:r>
                        <a:rPr lang="en-US" baseline="0" dirty="0" smtClean="0"/>
                        <a:t> </a:t>
                      </a:r>
                      <a:r>
                        <a:rPr lang="en-US" dirty="0" smtClean="0"/>
                        <a:t>&amp; View Specifications</a:t>
                      </a:r>
                      <a:endParaRPr lang="en-US" dirty="0"/>
                    </a:p>
                  </a:txBody>
                  <a:tcPr/>
                </a:tc>
                <a:tc>
                  <a:txBody>
                    <a:bodyPr/>
                    <a:lstStyle/>
                    <a:p>
                      <a:r>
                        <a:rPr lang="en-US" b="1" dirty="0" smtClean="0">
                          <a:solidFill>
                            <a:schemeClr val="accent3">
                              <a:lumMod val="60000"/>
                              <a:lumOff val="40000"/>
                            </a:schemeClr>
                          </a:solidFill>
                        </a:rPr>
                        <a:t>Visualize</a:t>
                      </a:r>
                      <a:r>
                        <a:rPr lang="en-US" dirty="0" smtClean="0">
                          <a:solidFill>
                            <a:schemeClr val="accent3">
                              <a:lumMod val="60000"/>
                              <a:lumOff val="40000"/>
                            </a:schemeClr>
                          </a:solidFill>
                        </a:rPr>
                        <a:t> (choose</a:t>
                      </a:r>
                      <a:r>
                        <a:rPr lang="en-US" baseline="0" dirty="0" smtClean="0">
                          <a:solidFill>
                            <a:schemeClr val="accent3">
                              <a:lumMod val="60000"/>
                              <a:lumOff val="40000"/>
                            </a:schemeClr>
                          </a:solidFill>
                        </a:rPr>
                        <a:t> encoding)</a:t>
                      </a:r>
                      <a:endParaRPr lang="en-US" dirty="0" smtClean="0">
                        <a:solidFill>
                          <a:schemeClr val="accent3">
                            <a:lumMod val="60000"/>
                            <a:lumOff val="40000"/>
                          </a:schemeClr>
                        </a:solidFill>
                      </a:endParaRPr>
                    </a:p>
                    <a:p>
                      <a:r>
                        <a:rPr lang="en-US" b="1" i="1" dirty="0" smtClean="0">
                          <a:solidFill>
                            <a:schemeClr val="accent1">
                              <a:lumMod val="50000"/>
                            </a:schemeClr>
                          </a:solidFill>
                          <a:hlinkClick r:id="rId3"/>
                        </a:rPr>
                        <a:t>Filter</a:t>
                      </a:r>
                      <a:r>
                        <a:rPr lang="en-US" i="1" dirty="0" smtClean="0">
                          <a:solidFill>
                            <a:schemeClr val="accent1">
                              <a:lumMod val="50000"/>
                            </a:schemeClr>
                          </a:solidFill>
                          <a:hlinkClick r:id="rId3"/>
                        </a:rPr>
                        <a:t> (focus on relevant items)</a:t>
                      </a:r>
                      <a:endParaRPr lang="en-US" i="1" dirty="0" smtClean="0">
                        <a:solidFill>
                          <a:schemeClr val="accent1">
                            <a:lumMod val="50000"/>
                          </a:schemeClr>
                        </a:solidFill>
                      </a:endParaRPr>
                    </a:p>
                    <a:p>
                      <a:r>
                        <a:rPr lang="en-US" b="1" i="1" dirty="0" smtClean="0">
                          <a:solidFill>
                            <a:schemeClr val="accent1">
                              <a:lumMod val="50000"/>
                            </a:schemeClr>
                          </a:solidFill>
                          <a:hlinkClick r:id="rId4"/>
                        </a:rPr>
                        <a:t>Sort</a:t>
                      </a:r>
                      <a:r>
                        <a:rPr lang="en-US" i="1" dirty="0" smtClean="0">
                          <a:solidFill>
                            <a:schemeClr val="accent1">
                              <a:lumMod val="50000"/>
                            </a:schemeClr>
                          </a:solidFill>
                          <a:hlinkClick r:id="rId4"/>
                        </a:rPr>
                        <a:t> (expose patterns)</a:t>
                      </a:r>
                      <a:endParaRPr lang="en-US" i="1" dirty="0" smtClean="0">
                        <a:solidFill>
                          <a:schemeClr val="accent1">
                            <a:lumMod val="50000"/>
                          </a:schemeClr>
                        </a:solidFill>
                      </a:endParaRPr>
                    </a:p>
                    <a:p>
                      <a:r>
                        <a:rPr lang="en-US" b="1" dirty="0" smtClean="0">
                          <a:solidFill>
                            <a:schemeClr val="accent3">
                              <a:lumMod val="60000"/>
                              <a:lumOff val="40000"/>
                            </a:schemeClr>
                          </a:solidFill>
                        </a:rPr>
                        <a:t>Derive</a:t>
                      </a:r>
                      <a:r>
                        <a:rPr lang="en-US" dirty="0" smtClean="0">
                          <a:solidFill>
                            <a:schemeClr val="accent3">
                              <a:lumMod val="60000"/>
                              <a:lumOff val="40000"/>
                            </a:schemeClr>
                          </a:solidFill>
                        </a:rPr>
                        <a:t> values or models</a:t>
                      </a:r>
                      <a:endParaRPr lang="en-US" dirty="0">
                        <a:solidFill>
                          <a:schemeClr val="accent3">
                            <a:lumMod val="60000"/>
                            <a:lumOff val="40000"/>
                          </a:schemeClr>
                        </a:solidFill>
                      </a:endParaRPr>
                    </a:p>
                  </a:txBody>
                  <a:tcPr/>
                </a:tc>
              </a:tr>
              <a:tr h="370840">
                <a:tc>
                  <a:txBody>
                    <a:bodyPr/>
                    <a:lstStyle/>
                    <a:p>
                      <a:r>
                        <a:rPr lang="en-US" dirty="0" smtClean="0"/>
                        <a:t>View Manipulation</a:t>
                      </a:r>
                      <a:endParaRPr lang="en-US" dirty="0"/>
                    </a:p>
                  </a:txBody>
                  <a:tcPr/>
                </a:tc>
                <a:tc>
                  <a:txBody>
                    <a:bodyPr/>
                    <a:lstStyle/>
                    <a:p>
                      <a:r>
                        <a:rPr lang="en-US" b="1" i="1" dirty="0" smtClean="0">
                          <a:solidFill>
                            <a:schemeClr val="accent1">
                              <a:lumMod val="50000"/>
                            </a:schemeClr>
                          </a:solidFill>
                          <a:hlinkClick r:id="rId5"/>
                        </a:rPr>
                        <a:t>Select</a:t>
                      </a:r>
                      <a:r>
                        <a:rPr lang="en-US" i="1" dirty="0" smtClean="0">
                          <a:solidFill>
                            <a:schemeClr val="accent1">
                              <a:lumMod val="50000"/>
                            </a:schemeClr>
                          </a:solidFill>
                          <a:hlinkClick r:id="rId5"/>
                        </a:rPr>
                        <a:t> (to highlight, filter, or manipulate)</a:t>
                      </a:r>
                      <a:endParaRPr lang="en-US" i="1" dirty="0" smtClean="0">
                        <a:solidFill>
                          <a:schemeClr val="accent1">
                            <a:lumMod val="50000"/>
                          </a:schemeClr>
                        </a:solidFill>
                      </a:endParaRPr>
                    </a:p>
                    <a:p>
                      <a:r>
                        <a:rPr lang="en-US" b="1" i="0" dirty="0" smtClean="0">
                          <a:solidFill>
                            <a:schemeClr val="accent1">
                              <a:lumMod val="50000"/>
                            </a:schemeClr>
                          </a:solidFill>
                        </a:rPr>
                        <a:t>Navigate </a:t>
                      </a:r>
                      <a:r>
                        <a:rPr lang="en-US" i="0" dirty="0" smtClean="0">
                          <a:solidFill>
                            <a:schemeClr val="accent1">
                              <a:lumMod val="50000"/>
                            </a:schemeClr>
                          </a:solidFill>
                        </a:rPr>
                        <a:t>(zoom to examine patterns &amp; detail)</a:t>
                      </a:r>
                    </a:p>
                    <a:p>
                      <a:r>
                        <a:rPr lang="en-US" b="1" i="1" dirty="0" smtClean="0">
                          <a:solidFill>
                            <a:schemeClr val="accent1">
                              <a:lumMod val="50000"/>
                            </a:schemeClr>
                          </a:solidFill>
                          <a:hlinkClick r:id="rId6"/>
                        </a:rPr>
                        <a:t>Coordinate</a:t>
                      </a:r>
                      <a:r>
                        <a:rPr lang="en-US" i="1" dirty="0" smtClean="0">
                          <a:solidFill>
                            <a:schemeClr val="accent1">
                              <a:lumMod val="50000"/>
                            </a:schemeClr>
                          </a:solidFill>
                          <a:hlinkClick r:id="rId6"/>
                        </a:rPr>
                        <a:t> (linked exploration)</a:t>
                      </a:r>
                      <a:endParaRPr lang="en-US" i="1" dirty="0" smtClean="0">
                        <a:solidFill>
                          <a:schemeClr val="accent1">
                            <a:lumMod val="50000"/>
                          </a:schemeClr>
                        </a:solidFill>
                      </a:endParaRPr>
                    </a:p>
                    <a:p>
                      <a:r>
                        <a:rPr lang="en-US" b="1" dirty="0" smtClean="0">
                          <a:solidFill>
                            <a:schemeClr val="accent3">
                              <a:lumMod val="60000"/>
                              <a:lumOff val="40000"/>
                            </a:schemeClr>
                          </a:solidFill>
                        </a:rPr>
                        <a:t>Organize</a:t>
                      </a:r>
                      <a:r>
                        <a:rPr lang="en-US" dirty="0" smtClean="0">
                          <a:solidFill>
                            <a:schemeClr val="accent3">
                              <a:lumMod val="60000"/>
                              <a:lumOff val="40000"/>
                            </a:schemeClr>
                          </a:solidFill>
                        </a:rPr>
                        <a:t> windows and workspaces.</a:t>
                      </a:r>
                      <a:endParaRPr lang="en-US" dirty="0">
                        <a:solidFill>
                          <a:schemeClr val="accent3">
                            <a:lumMod val="60000"/>
                            <a:lumOff val="40000"/>
                          </a:schemeClr>
                        </a:solidFill>
                      </a:endParaRPr>
                    </a:p>
                  </a:txBody>
                  <a:tcPr/>
                </a:tc>
              </a:tr>
              <a:tr h="370840">
                <a:tc>
                  <a:txBody>
                    <a:bodyPr/>
                    <a:lstStyle/>
                    <a:p>
                      <a:r>
                        <a:rPr lang="en-US" dirty="0" smtClean="0"/>
                        <a:t>Process &amp; Provenance</a:t>
                      </a:r>
                      <a:endParaRPr lang="en-US" dirty="0"/>
                    </a:p>
                  </a:txBody>
                  <a:tcPr/>
                </a:tc>
                <a:tc>
                  <a:txBody>
                    <a:bodyPr/>
                    <a:lstStyle/>
                    <a:p>
                      <a:r>
                        <a:rPr lang="en-US" b="1" dirty="0" smtClean="0">
                          <a:solidFill>
                            <a:schemeClr val="accent3">
                              <a:lumMod val="60000"/>
                              <a:lumOff val="40000"/>
                            </a:schemeClr>
                          </a:solidFill>
                        </a:rPr>
                        <a:t>Record</a:t>
                      </a:r>
                      <a:r>
                        <a:rPr lang="en-US" dirty="0" smtClean="0">
                          <a:solidFill>
                            <a:schemeClr val="accent3">
                              <a:lumMod val="60000"/>
                              <a:lumOff val="40000"/>
                            </a:schemeClr>
                          </a:solidFill>
                        </a:rPr>
                        <a:t> analysis histories</a:t>
                      </a:r>
                    </a:p>
                    <a:p>
                      <a:r>
                        <a:rPr lang="en-US" b="1" i="1" dirty="0" smtClean="0">
                          <a:solidFill>
                            <a:schemeClr val="accent1">
                              <a:lumMod val="50000"/>
                            </a:schemeClr>
                          </a:solidFill>
                          <a:hlinkClick r:id="rId7"/>
                        </a:rPr>
                        <a:t>Annotate</a:t>
                      </a:r>
                      <a:r>
                        <a:rPr lang="en-US" i="1" dirty="0" smtClean="0">
                          <a:solidFill>
                            <a:schemeClr val="accent1">
                              <a:lumMod val="50000"/>
                            </a:schemeClr>
                          </a:solidFill>
                          <a:hlinkClick r:id="rId7"/>
                        </a:rPr>
                        <a:t> patterns to document findings.</a:t>
                      </a:r>
                      <a:endParaRPr lang="en-US" i="1" dirty="0" smtClean="0">
                        <a:solidFill>
                          <a:schemeClr val="accent1">
                            <a:lumMod val="50000"/>
                          </a:schemeClr>
                        </a:solidFill>
                      </a:endParaRPr>
                    </a:p>
                    <a:p>
                      <a:r>
                        <a:rPr lang="en-US" b="1" dirty="0" smtClean="0">
                          <a:solidFill>
                            <a:schemeClr val="accent3">
                              <a:lumMod val="60000"/>
                              <a:lumOff val="40000"/>
                            </a:schemeClr>
                          </a:solidFill>
                        </a:rPr>
                        <a:t>Share</a:t>
                      </a:r>
                      <a:r>
                        <a:rPr lang="en-US" dirty="0" smtClean="0">
                          <a:solidFill>
                            <a:schemeClr val="accent3">
                              <a:lumMod val="60000"/>
                              <a:lumOff val="40000"/>
                            </a:schemeClr>
                          </a:solidFill>
                        </a:rPr>
                        <a:t> views and annotations</a:t>
                      </a:r>
                    </a:p>
                    <a:p>
                      <a:r>
                        <a:rPr lang="en-US" b="1" dirty="0" smtClean="0">
                          <a:solidFill>
                            <a:schemeClr val="accent3">
                              <a:lumMod val="60000"/>
                              <a:lumOff val="40000"/>
                            </a:schemeClr>
                          </a:solidFill>
                        </a:rPr>
                        <a:t>Guide</a:t>
                      </a:r>
                      <a:r>
                        <a:rPr lang="en-US" dirty="0" smtClean="0">
                          <a:solidFill>
                            <a:schemeClr val="accent3">
                              <a:lumMod val="60000"/>
                              <a:lumOff val="40000"/>
                            </a:schemeClr>
                          </a:solidFill>
                        </a:rPr>
                        <a:t> users through analysis tasks or stories.</a:t>
                      </a:r>
                      <a:endParaRPr lang="en-US" dirty="0">
                        <a:solidFill>
                          <a:schemeClr val="accent3">
                            <a:lumMod val="60000"/>
                            <a:lumOff val="40000"/>
                          </a:schemeClr>
                        </a:solidFill>
                      </a:endParaRPr>
                    </a:p>
                  </a:txBody>
                  <a:tcPr/>
                </a:tc>
              </a:tr>
            </a:tbl>
          </a:graphicData>
        </a:graphic>
      </p:graphicFrame>
      <p:sp>
        <p:nvSpPr>
          <p:cNvPr id="4" name="Date Placeholder 3"/>
          <p:cNvSpPr>
            <a:spLocks noGrp="1"/>
          </p:cNvSpPr>
          <p:nvPr>
            <p:ph type="dt" sz="half" idx="10"/>
          </p:nvPr>
        </p:nvSpPr>
        <p:spPr/>
        <p:txBody>
          <a:bodyPr/>
          <a:lstStyle/>
          <a:p>
            <a:fld id="{7053BEFA-1175-F644-B249-7D41D72BD3FF}" type="datetime1">
              <a:rPr lang="en-US" smtClean="0"/>
              <a:t>2/7/15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32</a:t>
            </a:fld>
            <a:endParaRPr lang="en-US" dirty="0"/>
          </a:p>
        </p:txBody>
      </p:sp>
      <p:sp>
        <p:nvSpPr>
          <p:cNvPr id="3" name="TextBox 2"/>
          <p:cNvSpPr txBox="1"/>
          <p:nvPr/>
        </p:nvSpPr>
        <p:spPr>
          <a:xfrm>
            <a:off x="495521" y="5866081"/>
            <a:ext cx="8585140" cy="369332"/>
          </a:xfrm>
          <a:prstGeom prst="rect">
            <a:avLst/>
          </a:prstGeom>
          <a:noFill/>
        </p:spPr>
        <p:txBody>
          <a:bodyPr wrap="none" rtlCol="0">
            <a:spAutoFit/>
          </a:bodyPr>
          <a:lstStyle/>
          <a:p>
            <a:r>
              <a:rPr lang="en-US" dirty="0" err="1"/>
              <a:t>Heer</a:t>
            </a:r>
            <a:r>
              <a:rPr lang="en-US" dirty="0"/>
              <a:t> &amp; </a:t>
            </a:r>
            <a:r>
              <a:rPr lang="en-US" dirty="0" err="1"/>
              <a:t>Shneiderman</a:t>
            </a:r>
            <a:r>
              <a:rPr lang="en-US" dirty="0"/>
              <a:t>: Interactive Dynamics for Visual Analysis; ACM QUEUE, Feb 20, 2012</a:t>
            </a:r>
          </a:p>
        </p:txBody>
      </p:sp>
    </p:spTree>
    <p:extLst>
      <p:ext uri="{BB962C8B-B14F-4D97-AF65-F5344CB8AC3E}">
        <p14:creationId xmlns:p14="http://schemas.microsoft.com/office/powerpoint/2010/main" val="1901126826"/>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a:spLocks noGrp="1" noChangeArrowheads="1"/>
          </p:cNvSpPr>
          <p:nvPr>
            <p:ph type="title"/>
          </p:nvPr>
        </p:nvSpPr>
        <p:spPr>
          <a:xfrm>
            <a:off x="954132" y="-33481"/>
            <a:ext cx="6280441" cy="990107"/>
          </a:xfrm>
        </p:spPr>
        <p:txBody>
          <a:bodyPr/>
          <a:lstStyle/>
          <a:p>
            <a:r>
              <a:rPr lang="en-US" dirty="0" smtClean="0">
                <a:latin typeface="Geneva" charset="0"/>
                <a:ea typeface="ＭＳ Ｐゴシック" charset="0"/>
                <a:cs typeface="ＭＳ Ｐゴシック" charset="0"/>
              </a:rPr>
              <a:t>Visualization Techniques</a:t>
            </a:r>
            <a:endParaRPr lang="en-US" dirty="0">
              <a:latin typeface="Geneva" charset="0"/>
              <a:ea typeface="ＭＳ Ｐゴシック" charset="0"/>
              <a:cs typeface="ＭＳ Ｐゴシック" charset="0"/>
            </a:endParaRPr>
          </a:p>
        </p:txBody>
      </p:sp>
      <p:pic>
        <p:nvPicPr>
          <p:cNvPr id="5734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2209800"/>
            <a:ext cx="6964363" cy="3573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7" name="Rectangle 3"/>
          <p:cNvSpPr>
            <a:spLocks noChangeArrowheads="1"/>
          </p:cNvSpPr>
          <p:nvPr/>
        </p:nvSpPr>
        <p:spPr bwMode="auto">
          <a:xfrm>
            <a:off x="1295400" y="1457199"/>
            <a:ext cx="7620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dirty="0">
                <a:hlinkClick r:id="rId4"/>
              </a:rPr>
              <a:t>http://</a:t>
            </a:r>
            <a:r>
              <a:rPr lang="en-US" dirty="0" err="1">
                <a:hlinkClick r:id="rId4"/>
              </a:rPr>
              <a:t>www.visual-literacy.org</a:t>
            </a:r>
            <a:r>
              <a:rPr lang="en-US" dirty="0">
                <a:hlinkClick r:id="rId4"/>
              </a:rPr>
              <a:t>/</a:t>
            </a:r>
            <a:r>
              <a:rPr lang="en-US" dirty="0" err="1">
                <a:hlinkClick r:id="rId4"/>
              </a:rPr>
              <a:t>periodic_table</a:t>
            </a:r>
            <a:r>
              <a:rPr lang="en-US" dirty="0">
                <a:hlinkClick r:id="rId4"/>
              </a:rPr>
              <a:t>/</a:t>
            </a:r>
            <a:r>
              <a:rPr lang="en-US" dirty="0" err="1">
                <a:hlinkClick r:id="rId4"/>
              </a:rPr>
              <a:t>periodic_table.html</a:t>
            </a:r>
            <a:endParaRPr lang="en-US" dirty="0"/>
          </a:p>
        </p:txBody>
      </p:sp>
    </p:spTree>
    <p:extLst>
      <p:ext uri="{BB962C8B-B14F-4D97-AF65-F5344CB8AC3E}">
        <p14:creationId xmlns:p14="http://schemas.microsoft.com/office/powerpoint/2010/main" val="3223581415"/>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2"/>
          <p:cNvSpPr>
            <a:spLocks noGrp="1" noChangeArrowheads="1"/>
          </p:cNvSpPr>
          <p:nvPr>
            <p:ph type="title"/>
          </p:nvPr>
        </p:nvSpPr>
        <p:spPr/>
        <p:txBody>
          <a:bodyPr/>
          <a:lstStyle/>
          <a:p>
            <a:r>
              <a:rPr lang="en-US">
                <a:latin typeface="Geneva" charset="0"/>
                <a:ea typeface="ＭＳ Ｐゴシック" charset="0"/>
                <a:cs typeface="ＭＳ Ｐゴシック" charset="0"/>
              </a:rPr>
              <a:t>Comparison by Keim</a:t>
            </a:r>
          </a:p>
        </p:txBody>
      </p:sp>
      <p:pic>
        <p:nvPicPr>
          <p:cNvPr id="8192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133600"/>
            <a:ext cx="9144000"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321332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a:xfrm>
            <a:off x="1178247" y="310162"/>
            <a:ext cx="6280441" cy="990107"/>
          </a:xfrm>
        </p:spPr>
        <p:txBody>
          <a:bodyPr/>
          <a:lstStyle/>
          <a:p>
            <a:r>
              <a:rPr lang="en-US" sz="3600" dirty="0">
                <a:latin typeface="Geneva" charset="0"/>
                <a:ea typeface="ＭＳ Ｐゴシック" charset="0"/>
                <a:cs typeface="ＭＳ Ｐゴシック" charset="0"/>
              </a:rPr>
              <a:t>Key Questions to </a:t>
            </a:r>
            <a:r>
              <a:rPr lang="en-US" sz="3600" dirty="0" smtClean="0">
                <a:latin typeface="Geneva" charset="0"/>
                <a:ea typeface="ＭＳ Ｐゴシック" charset="0"/>
                <a:cs typeface="ＭＳ Ｐゴシック" charset="0"/>
              </a:rPr>
              <a:t/>
            </a:r>
            <a:br>
              <a:rPr lang="en-US" sz="3600" dirty="0" smtClean="0">
                <a:latin typeface="Geneva" charset="0"/>
                <a:ea typeface="ＭＳ Ｐゴシック" charset="0"/>
                <a:cs typeface="ＭＳ Ｐゴシック" charset="0"/>
              </a:rPr>
            </a:br>
            <a:r>
              <a:rPr lang="en-US" sz="3600" dirty="0" smtClean="0">
                <a:latin typeface="Geneva" charset="0"/>
                <a:ea typeface="ＭＳ Ｐゴシック" charset="0"/>
                <a:cs typeface="ＭＳ Ｐゴシック" charset="0"/>
              </a:rPr>
              <a:t>Ask About </a:t>
            </a:r>
            <a:r>
              <a:rPr lang="en-US" sz="3600" dirty="0">
                <a:latin typeface="Geneva" charset="0"/>
                <a:ea typeface="ＭＳ Ｐゴシック" charset="0"/>
                <a:cs typeface="ＭＳ Ｐゴシック" charset="0"/>
              </a:rPr>
              <a:t>a </a:t>
            </a:r>
            <a:r>
              <a:rPr lang="en-US" sz="3600" dirty="0" smtClean="0">
                <a:latin typeface="Geneva" charset="0"/>
                <a:ea typeface="ＭＳ Ｐゴシック" charset="0"/>
                <a:cs typeface="ＭＳ Ｐゴシック" charset="0"/>
              </a:rPr>
              <a:t>Visualization</a:t>
            </a:r>
            <a:endParaRPr lang="en-US" sz="3600" dirty="0">
              <a:latin typeface="Geneva" charset="0"/>
              <a:ea typeface="ＭＳ Ｐゴシック" charset="0"/>
              <a:cs typeface="ＭＳ Ｐゴシック" charset="0"/>
            </a:endParaRPr>
          </a:p>
        </p:txBody>
      </p:sp>
      <p:sp>
        <p:nvSpPr>
          <p:cNvPr id="251907" name="Rectangle 3"/>
          <p:cNvSpPr>
            <a:spLocks noGrp="1" noChangeArrowheads="1"/>
          </p:cNvSpPr>
          <p:nvPr>
            <p:ph idx="1"/>
          </p:nvPr>
        </p:nvSpPr>
        <p:spPr/>
        <p:txBody>
          <a:bodyPr/>
          <a:lstStyle/>
          <a:p>
            <a:r>
              <a:rPr lang="en-US" sz="2800" dirty="0">
                <a:solidFill>
                  <a:schemeClr val="tx1"/>
                </a:solidFill>
                <a:latin typeface="Geneva" charset="0"/>
                <a:ea typeface="ＭＳ Ｐゴシック" charset="0"/>
                <a:cs typeface="ＭＳ Ｐゴシック" charset="0"/>
              </a:rPr>
              <a:t>What </a:t>
            </a:r>
            <a:r>
              <a:rPr lang="en-US" sz="2800" dirty="0" smtClean="0">
                <a:solidFill>
                  <a:schemeClr val="tx1"/>
                </a:solidFill>
                <a:latin typeface="Geneva" charset="0"/>
                <a:ea typeface="ＭＳ Ｐゴシック" charset="0"/>
                <a:cs typeface="ＭＳ Ｐゴシック" charset="0"/>
              </a:rPr>
              <a:t>is its goal?</a:t>
            </a:r>
          </a:p>
          <a:p>
            <a:r>
              <a:rPr lang="en-US" dirty="0" smtClean="0">
                <a:solidFill>
                  <a:srgbClr val="000000"/>
                </a:solidFill>
                <a:latin typeface="Geneva" charset="0"/>
                <a:ea typeface="ＭＳ Ｐゴシック" charset="0"/>
                <a:cs typeface="ＭＳ Ｐゴシック" charset="0"/>
              </a:rPr>
              <a:t>Does it use good design?</a:t>
            </a:r>
          </a:p>
          <a:p>
            <a:r>
              <a:rPr lang="en-US" b="1" dirty="0" smtClean="0">
                <a:solidFill>
                  <a:schemeClr val="tx1"/>
                </a:solidFill>
                <a:latin typeface="Geneva" charset="0"/>
                <a:ea typeface="ＭＳ Ｐゴシック" charset="0"/>
                <a:cs typeface="ＭＳ Ｐゴシック" charset="0"/>
              </a:rPr>
              <a:t>Have </a:t>
            </a:r>
            <a:r>
              <a:rPr lang="en-US" b="1" dirty="0">
                <a:solidFill>
                  <a:schemeClr val="tx1"/>
                </a:solidFill>
                <a:latin typeface="Geneva" charset="0"/>
                <a:ea typeface="ＭＳ Ｐゴシック" charset="0"/>
                <a:cs typeface="ＭＳ Ｐゴシック" charset="0"/>
              </a:rPr>
              <a:t>there been usability studies done?  What do they show?</a:t>
            </a:r>
          </a:p>
          <a:p>
            <a:pPr marL="609600" indent="-609600">
              <a:buFont typeface="Wingdings" charset="0"/>
              <a:buAutoNum type="arabicPeriod"/>
            </a:pPr>
            <a:endParaRPr lang="en-US" sz="3400" dirty="0">
              <a:latin typeface="Geneva" charset="0"/>
              <a:ea typeface="ＭＳ Ｐゴシック" charset="0"/>
              <a:cs typeface="ＭＳ Ｐゴシック" charset="0"/>
            </a:endParaRPr>
          </a:p>
          <a:p>
            <a:pPr marL="609600" indent="-609600"/>
            <a:endParaRPr lang="en-US" sz="2800" dirty="0">
              <a:latin typeface="Geneva" charset="0"/>
              <a:ea typeface="ＭＳ Ｐゴシック" charset="0"/>
              <a:cs typeface="ＭＳ Ｐゴシック" charset="0"/>
            </a:endParaRPr>
          </a:p>
        </p:txBody>
      </p:sp>
    </p:spTree>
    <p:extLst>
      <p:ext uri="{BB962C8B-B14F-4D97-AF65-F5344CB8AC3E}">
        <p14:creationId xmlns:p14="http://schemas.microsoft.com/office/powerpoint/2010/main" val="15754327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519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5190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25190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907" grpId="0" build="p" autoUpdateAnimBg="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p:txBody>
          <a:bodyPr/>
          <a:lstStyle/>
          <a:p>
            <a:r>
              <a:rPr lang="en-US" sz="4000" dirty="0">
                <a:latin typeface="Geneva" charset="0"/>
                <a:ea typeface="ＭＳ Ｐゴシック" charset="0"/>
                <a:cs typeface="ＭＳ Ｐゴシック" charset="0"/>
              </a:rPr>
              <a:t>Does visualization help?</a:t>
            </a:r>
          </a:p>
        </p:txBody>
      </p:sp>
      <p:sp>
        <p:nvSpPr>
          <p:cNvPr id="56322" name="Rectangle 3"/>
          <p:cNvSpPr>
            <a:spLocks noGrp="1" noChangeArrowheads="1"/>
          </p:cNvSpPr>
          <p:nvPr>
            <p:ph idx="1"/>
          </p:nvPr>
        </p:nvSpPr>
        <p:spPr/>
        <p:txBody>
          <a:bodyPr/>
          <a:lstStyle/>
          <a:p>
            <a:pPr marL="228600" lvl="1" indent="0">
              <a:buNone/>
            </a:pPr>
            <a:r>
              <a:rPr lang="en-US" sz="2400" dirty="0" smtClean="0">
                <a:latin typeface="Geneva" charset="0"/>
                <a:ea typeface="ＭＳ Ｐゴシック" charset="0"/>
              </a:rPr>
              <a:t>The </a:t>
            </a:r>
            <a:r>
              <a:rPr lang="en-US" sz="2400" dirty="0">
                <a:latin typeface="Geneva" charset="0"/>
                <a:ea typeface="ＭＳ Ｐゴシック" charset="0"/>
              </a:rPr>
              <a:t>jury is still out</a:t>
            </a:r>
          </a:p>
          <a:p>
            <a:pPr marL="228600" lvl="1" indent="0">
              <a:buNone/>
            </a:pPr>
            <a:r>
              <a:rPr lang="en-US" sz="2400" dirty="0">
                <a:latin typeface="Geneva" charset="0"/>
                <a:ea typeface="ＭＳ Ｐゴシック" charset="0"/>
              </a:rPr>
              <a:t>Still supplemental at best for text collections</a:t>
            </a:r>
          </a:p>
          <a:p>
            <a:pPr lvl="2"/>
            <a:r>
              <a:rPr lang="en-US" sz="2000" dirty="0">
                <a:latin typeface="Geneva" charset="0"/>
                <a:ea typeface="ＭＳ Ｐゴシック" charset="0"/>
              </a:rPr>
              <a:t>A correlation with spatial ability</a:t>
            </a:r>
          </a:p>
          <a:p>
            <a:pPr lvl="2"/>
            <a:r>
              <a:rPr lang="en-US" sz="2000" dirty="0">
                <a:latin typeface="Geneva" charset="0"/>
                <a:ea typeface="ＭＳ Ｐゴシック" charset="0"/>
              </a:rPr>
              <a:t>Learning effects: with practice ability on visual display begins to equal that of </a:t>
            </a:r>
            <a:r>
              <a:rPr lang="en-US" sz="2000" dirty="0" smtClean="0">
                <a:latin typeface="Geneva" charset="0"/>
                <a:ea typeface="ＭＳ Ｐゴシック" charset="0"/>
              </a:rPr>
              <a:t>text</a:t>
            </a:r>
            <a:endParaRPr lang="en-US" sz="2000" dirty="0">
              <a:latin typeface="Geneva" charset="0"/>
              <a:ea typeface="ＭＳ Ｐゴシック" charset="0"/>
            </a:endParaRPr>
          </a:p>
        </p:txBody>
      </p:sp>
    </p:spTree>
    <p:extLst>
      <p:ext uri="{BB962C8B-B14F-4D97-AF65-F5344CB8AC3E}">
        <p14:creationId xmlns:p14="http://schemas.microsoft.com/office/powerpoint/2010/main" val="3654624784"/>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1560" y="310162"/>
            <a:ext cx="7536725" cy="990107"/>
          </a:xfrm>
        </p:spPr>
        <p:txBody>
          <a:bodyPr/>
          <a:lstStyle/>
          <a:p>
            <a:r>
              <a:rPr lang="en-US" dirty="0" smtClean="0"/>
              <a:t>The earth is getting warmer [which is closest to your view]: Create a </a:t>
            </a:r>
            <a:r>
              <a:rPr lang="en-US" dirty="0" err="1" smtClean="0"/>
              <a:t>viz</a:t>
            </a:r>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91713803"/>
              </p:ext>
            </p:extLst>
          </p:nvPr>
        </p:nvGraphicFramePr>
        <p:xfrm>
          <a:off x="126996" y="1469570"/>
          <a:ext cx="8944431" cy="4834544"/>
        </p:xfrm>
        <a:graphic>
          <a:graphicData uri="http://schemas.openxmlformats.org/drawingml/2006/table">
            <a:tbl>
              <a:tblPr firstRow="1" bandRow="1">
                <a:tableStyleId>{5C22544A-7EE6-4342-B048-85BDC9FD1C3A}</a:tableStyleId>
              </a:tblPr>
              <a:tblGrid>
                <a:gridCol w="1785391"/>
                <a:gridCol w="421120"/>
                <a:gridCol w="421120"/>
                <a:gridCol w="421120"/>
                <a:gridCol w="421120"/>
                <a:gridCol w="421120"/>
                <a:gridCol w="421120"/>
                <a:gridCol w="421120"/>
                <a:gridCol w="421120"/>
                <a:gridCol w="421120"/>
                <a:gridCol w="421120"/>
                <a:gridCol w="421120"/>
                <a:gridCol w="421120"/>
                <a:gridCol w="421120"/>
                <a:gridCol w="421120"/>
                <a:gridCol w="421120"/>
                <a:gridCol w="421120"/>
                <a:gridCol w="421120"/>
              </a:tblGrid>
              <a:tr h="852716">
                <a:tc>
                  <a:txBody>
                    <a:bodyPr/>
                    <a:lstStyle/>
                    <a:p>
                      <a:endParaRPr lang="en-US" dirty="0"/>
                    </a:p>
                  </a:txBody>
                  <a:tcPr vert="vert"/>
                </a:tc>
                <a:tc>
                  <a:txBody>
                    <a:bodyPr/>
                    <a:lstStyle/>
                    <a:p>
                      <a:r>
                        <a:rPr lang="en-US" baseline="0" dirty="0" smtClean="0"/>
                        <a:t>Sci. ‘14</a:t>
                      </a:r>
                      <a:endParaRPr lang="en-US" dirty="0"/>
                    </a:p>
                  </a:txBody>
                  <a:tcPr vert="vert270"/>
                </a:tc>
                <a:tc>
                  <a:txBody>
                    <a:bodyPr/>
                    <a:lstStyle/>
                    <a:p>
                      <a:r>
                        <a:rPr lang="en-US" dirty="0" smtClean="0"/>
                        <a:t>Sci.</a:t>
                      </a:r>
                      <a:r>
                        <a:rPr lang="en-US" baseline="0" dirty="0" smtClean="0"/>
                        <a:t> </a:t>
                      </a:r>
                      <a:r>
                        <a:rPr lang="en-US" dirty="0" smtClean="0"/>
                        <a:t> ‘09</a:t>
                      </a:r>
                      <a:endParaRPr lang="en-US" dirty="0"/>
                    </a:p>
                  </a:txBody>
                  <a:tcPr vert="vert270"/>
                </a:tc>
                <a:tc>
                  <a:txBody>
                    <a:bodyPr/>
                    <a:lstStyle/>
                    <a:p>
                      <a:r>
                        <a:rPr lang="en-US" dirty="0" smtClean="0"/>
                        <a:t>Aug 14</a:t>
                      </a:r>
                      <a:endParaRPr lang="en-US" dirty="0"/>
                    </a:p>
                  </a:txBody>
                  <a:tcPr vert="vert270"/>
                </a:tc>
                <a:tc>
                  <a:txBody>
                    <a:bodyPr/>
                    <a:lstStyle/>
                    <a:p>
                      <a:r>
                        <a:rPr lang="en-US" dirty="0" smtClean="0"/>
                        <a:t>Feb 14</a:t>
                      </a:r>
                      <a:endParaRPr lang="en-US" dirty="0"/>
                    </a:p>
                  </a:txBody>
                  <a:tcPr vert="vert270"/>
                </a:tc>
                <a:tc>
                  <a:txBody>
                    <a:bodyPr/>
                    <a:lstStyle/>
                    <a:p>
                      <a:r>
                        <a:rPr lang="en-US" dirty="0" smtClean="0"/>
                        <a:t>Oct 13</a:t>
                      </a:r>
                      <a:endParaRPr lang="en-US" dirty="0"/>
                    </a:p>
                  </a:txBody>
                  <a:tcPr vert="vert270"/>
                </a:tc>
                <a:tc>
                  <a:txBody>
                    <a:bodyPr/>
                    <a:lstStyle/>
                    <a:p>
                      <a:r>
                        <a:rPr lang="en-US" dirty="0" smtClean="0"/>
                        <a:t>Mar 13</a:t>
                      </a:r>
                      <a:endParaRPr lang="en-US" dirty="0"/>
                    </a:p>
                  </a:txBody>
                  <a:tcPr vert="vert270"/>
                </a:tc>
                <a:tc>
                  <a:txBody>
                    <a:bodyPr/>
                    <a:lstStyle/>
                    <a:p>
                      <a:r>
                        <a:rPr lang="en-US" dirty="0" smtClean="0"/>
                        <a:t>Oct 12</a:t>
                      </a:r>
                      <a:endParaRPr lang="en-US" dirty="0"/>
                    </a:p>
                  </a:txBody>
                  <a:tcPr vert="vert270"/>
                </a:tc>
                <a:tc>
                  <a:txBody>
                    <a:bodyPr/>
                    <a:lstStyle/>
                    <a:p>
                      <a:r>
                        <a:rPr lang="en-US" dirty="0" smtClean="0"/>
                        <a:t>Nov 11</a:t>
                      </a:r>
                      <a:endParaRPr lang="en-US" dirty="0"/>
                    </a:p>
                  </a:txBody>
                  <a:tcPr vert="vert270"/>
                </a:tc>
                <a:tc>
                  <a:txBody>
                    <a:bodyPr/>
                    <a:lstStyle/>
                    <a:p>
                      <a:r>
                        <a:rPr lang="en-US" dirty="0" smtClean="0"/>
                        <a:t>Feb 11</a:t>
                      </a:r>
                      <a:endParaRPr lang="en-US" dirty="0"/>
                    </a:p>
                  </a:txBody>
                  <a:tcPr vert="vert270"/>
                </a:tc>
                <a:tc>
                  <a:txBody>
                    <a:bodyPr/>
                    <a:lstStyle/>
                    <a:p>
                      <a:r>
                        <a:rPr lang="en-US" dirty="0" smtClean="0"/>
                        <a:t>Oct 10</a:t>
                      </a:r>
                      <a:endParaRPr lang="en-US" dirty="0"/>
                    </a:p>
                  </a:txBody>
                  <a:tcPr vert="vert270"/>
                </a:tc>
                <a:tc>
                  <a:txBody>
                    <a:bodyPr/>
                    <a:lstStyle/>
                    <a:p>
                      <a:r>
                        <a:rPr lang="en-US" dirty="0" smtClean="0"/>
                        <a:t>Sep 09</a:t>
                      </a:r>
                      <a:endParaRPr lang="en-US" dirty="0"/>
                    </a:p>
                  </a:txBody>
                  <a:tcPr vert="vert270"/>
                </a:tc>
                <a:tc>
                  <a:txBody>
                    <a:bodyPr/>
                    <a:lstStyle/>
                    <a:p>
                      <a:r>
                        <a:rPr lang="en-US" dirty="0" smtClean="0"/>
                        <a:t>April</a:t>
                      </a:r>
                      <a:r>
                        <a:rPr lang="en-US" baseline="0" dirty="0" smtClean="0"/>
                        <a:t> 09</a:t>
                      </a:r>
                      <a:endParaRPr lang="en-US" dirty="0"/>
                    </a:p>
                  </a:txBody>
                  <a:tcPr vert="vert270"/>
                </a:tc>
                <a:tc>
                  <a:txBody>
                    <a:bodyPr/>
                    <a:lstStyle/>
                    <a:p>
                      <a:r>
                        <a:rPr lang="en-US" dirty="0" smtClean="0"/>
                        <a:t>April 08</a:t>
                      </a:r>
                      <a:endParaRPr lang="en-US" dirty="0"/>
                    </a:p>
                  </a:txBody>
                  <a:tcPr vert="vert270"/>
                </a:tc>
                <a:tc>
                  <a:txBody>
                    <a:bodyPr/>
                    <a:lstStyle/>
                    <a:p>
                      <a:r>
                        <a:rPr lang="en-US" dirty="0" smtClean="0"/>
                        <a:t>Jan 07</a:t>
                      </a:r>
                      <a:endParaRPr lang="en-US" dirty="0"/>
                    </a:p>
                  </a:txBody>
                  <a:tcPr vert="vert270"/>
                </a:tc>
                <a:tc>
                  <a:txBody>
                    <a:bodyPr/>
                    <a:lstStyle/>
                    <a:p>
                      <a:r>
                        <a:rPr lang="en-US" dirty="0" smtClean="0"/>
                        <a:t>Aug 06</a:t>
                      </a:r>
                      <a:endParaRPr lang="en-US" dirty="0"/>
                    </a:p>
                  </a:txBody>
                  <a:tcPr vert="vert270"/>
                </a:tc>
                <a:tc>
                  <a:txBody>
                    <a:bodyPr/>
                    <a:lstStyle/>
                    <a:p>
                      <a:r>
                        <a:rPr lang="en-US" dirty="0" smtClean="0"/>
                        <a:t>Jul 06</a:t>
                      </a:r>
                      <a:endParaRPr lang="en-US" dirty="0"/>
                    </a:p>
                  </a:txBody>
                  <a:tcPr vert="vert270"/>
                </a:tc>
                <a:tc>
                  <a:txBody>
                    <a:bodyPr/>
                    <a:lstStyle/>
                    <a:p>
                      <a:r>
                        <a:rPr lang="en-US" dirty="0" smtClean="0"/>
                        <a:t>Jun 06</a:t>
                      </a:r>
                      <a:endParaRPr lang="en-US" dirty="0"/>
                    </a:p>
                  </a:txBody>
                  <a:tcPr vert="vert270"/>
                </a:tc>
              </a:tr>
              <a:tr h="816429">
                <a:tc>
                  <a:txBody>
                    <a:bodyPr/>
                    <a:lstStyle/>
                    <a:p>
                      <a:r>
                        <a:rPr lang="en-US" dirty="0" smtClean="0"/>
                        <a:t>Mostly because of human activity</a:t>
                      </a:r>
                      <a:endParaRPr lang="en-US" dirty="0"/>
                    </a:p>
                  </a:txBody>
                  <a:tcPr/>
                </a:tc>
                <a:tc>
                  <a:txBody>
                    <a:bodyPr/>
                    <a:lstStyle/>
                    <a:p>
                      <a:r>
                        <a:rPr lang="en-US" dirty="0" smtClean="0"/>
                        <a:t>87</a:t>
                      </a:r>
                      <a:endParaRPr lang="en-US" dirty="0"/>
                    </a:p>
                  </a:txBody>
                  <a:tcPr/>
                </a:tc>
                <a:tc>
                  <a:txBody>
                    <a:bodyPr/>
                    <a:lstStyle/>
                    <a:p>
                      <a:r>
                        <a:rPr lang="en-US" dirty="0" smtClean="0"/>
                        <a:t>84</a:t>
                      </a:r>
                      <a:endParaRPr lang="en-US" dirty="0"/>
                    </a:p>
                  </a:txBody>
                  <a:tcPr/>
                </a:tc>
                <a:tc>
                  <a:txBody>
                    <a:bodyPr/>
                    <a:lstStyle/>
                    <a:p>
                      <a:r>
                        <a:rPr lang="en-US" dirty="0" smtClean="0"/>
                        <a:t>50</a:t>
                      </a:r>
                      <a:endParaRPr lang="en-US" dirty="0"/>
                    </a:p>
                  </a:txBody>
                  <a:tcPr/>
                </a:tc>
                <a:tc>
                  <a:txBody>
                    <a:bodyPr/>
                    <a:lstStyle/>
                    <a:p>
                      <a:r>
                        <a:rPr lang="en-US" dirty="0" smtClean="0"/>
                        <a:t>40</a:t>
                      </a:r>
                      <a:endParaRPr lang="en-US" dirty="0"/>
                    </a:p>
                  </a:txBody>
                  <a:tcPr/>
                </a:tc>
                <a:tc>
                  <a:txBody>
                    <a:bodyPr/>
                    <a:lstStyle/>
                    <a:p>
                      <a:r>
                        <a:rPr lang="en-US" dirty="0" smtClean="0"/>
                        <a:t>44</a:t>
                      </a:r>
                      <a:endParaRPr lang="en-US" dirty="0"/>
                    </a:p>
                  </a:txBody>
                  <a:tcPr/>
                </a:tc>
                <a:tc>
                  <a:txBody>
                    <a:bodyPr/>
                    <a:lstStyle/>
                    <a:p>
                      <a:r>
                        <a:rPr lang="en-US" dirty="0" smtClean="0"/>
                        <a:t>42</a:t>
                      </a:r>
                      <a:endParaRPr lang="en-US" dirty="0"/>
                    </a:p>
                  </a:txBody>
                  <a:tcPr/>
                </a:tc>
                <a:tc>
                  <a:txBody>
                    <a:bodyPr/>
                    <a:lstStyle/>
                    <a:p>
                      <a:r>
                        <a:rPr lang="en-US" dirty="0" smtClean="0"/>
                        <a:t>42</a:t>
                      </a:r>
                      <a:endParaRPr lang="en-US" dirty="0"/>
                    </a:p>
                  </a:txBody>
                  <a:tcPr/>
                </a:tc>
                <a:tc>
                  <a:txBody>
                    <a:bodyPr/>
                    <a:lstStyle/>
                    <a:p>
                      <a:r>
                        <a:rPr lang="en-US" dirty="0" smtClean="0"/>
                        <a:t>38</a:t>
                      </a:r>
                      <a:endParaRPr lang="en-US" dirty="0"/>
                    </a:p>
                  </a:txBody>
                  <a:tcPr/>
                </a:tc>
                <a:tc>
                  <a:txBody>
                    <a:bodyPr/>
                    <a:lstStyle/>
                    <a:p>
                      <a:r>
                        <a:rPr lang="en-US" dirty="0" smtClean="0"/>
                        <a:t>36</a:t>
                      </a:r>
                      <a:endParaRPr lang="en-US" dirty="0"/>
                    </a:p>
                  </a:txBody>
                  <a:tcPr/>
                </a:tc>
                <a:tc>
                  <a:txBody>
                    <a:bodyPr/>
                    <a:lstStyle/>
                    <a:p>
                      <a:r>
                        <a:rPr lang="en-US" dirty="0" smtClean="0"/>
                        <a:t>34</a:t>
                      </a:r>
                      <a:endParaRPr lang="en-US" dirty="0"/>
                    </a:p>
                  </a:txBody>
                  <a:tcPr/>
                </a:tc>
                <a:tc>
                  <a:txBody>
                    <a:bodyPr/>
                    <a:lstStyle/>
                    <a:p>
                      <a:r>
                        <a:rPr lang="en-US" dirty="0" smtClean="0"/>
                        <a:t>36</a:t>
                      </a:r>
                      <a:endParaRPr lang="en-US" dirty="0"/>
                    </a:p>
                  </a:txBody>
                  <a:tcPr/>
                </a:tc>
                <a:tc>
                  <a:txBody>
                    <a:bodyPr/>
                    <a:lstStyle/>
                    <a:p>
                      <a:r>
                        <a:rPr lang="en-US" dirty="0" smtClean="0"/>
                        <a:t>49</a:t>
                      </a:r>
                      <a:endParaRPr lang="en-US" dirty="0"/>
                    </a:p>
                  </a:txBody>
                  <a:tcPr/>
                </a:tc>
                <a:tc>
                  <a:txBody>
                    <a:bodyPr/>
                    <a:lstStyle/>
                    <a:p>
                      <a:r>
                        <a:rPr lang="en-US" dirty="0" smtClean="0"/>
                        <a:t>47</a:t>
                      </a:r>
                      <a:endParaRPr lang="en-US" dirty="0"/>
                    </a:p>
                  </a:txBody>
                  <a:tcPr/>
                </a:tc>
                <a:tc>
                  <a:txBody>
                    <a:bodyPr/>
                    <a:lstStyle/>
                    <a:p>
                      <a:r>
                        <a:rPr lang="en-US" dirty="0" smtClean="0"/>
                        <a:t>47</a:t>
                      </a:r>
                      <a:endParaRPr lang="en-US" dirty="0"/>
                    </a:p>
                  </a:txBody>
                  <a:tcPr/>
                </a:tc>
                <a:tc>
                  <a:txBody>
                    <a:bodyPr/>
                    <a:lstStyle/>
                    <a:p>
                      <a:r>
                        <a:rPr lang="en-US" dirty="0" smtClean="0"/>
                        <a:t>47</a:t>
                      </a:r>
                      <a:endParaRPr lang="en-US" dirty="0"/>
                    </a:p>
                  </a:txBody>
                  <a:tcPr/>
                </a:tc>
                <a:tc>
                  <a:txBody>
                    <a:bodyPr/>
                    <a:lstStyle/>
                    <a:p>
                      <a:r>
                        <a:rPr lang="en-US" dirty="0" smtClean="0"/>
                        <a:t>50</a:t>
                      </a:r>
                      <a:endParaRPr lang="en-US" dirty="0"/>
                    </a:p>
                  </a:txBody>
                  <a:tcPr/>
                </a:tc>
                <a:tc>
                  <a:txBody>
                    <a:bodyPr/>
                    <a:lstStyle/>
                    <a:p>
                      <a:r>
                        <a:rPr lang="en-US" dirty="0" smtClean="0"/>
                        <a:t>41</a:t>
                      </a:r>
                      <a:endParaRPr lang="en-US" dirty="0"/>
                    </a:p>
                  </a:txBody>
                  <a:tcPr/>
                </a:tc>
              </a:tr>
              <a:tr h="1124857">
                <a:tc>
                  <a:txBody>
                    <a:bodyPr/>
                    <a:lstStyle/>
                    <a:p>
                      <a:r>
                        <a:rPr lang="en-US" dirty="0" smtClean="0"/>
                        <a:t>Mostly because</a:t>
                      </a:r>
                      <a:r>
                        <a:rPr lang="en-US" baseline="0" dirty="0" smtClean="0"/>
                        <a:t> of natural patterns in the earth’s environment</a:t>
                      </a:r>
                      <a:endParaRPr lang="en-US" dirty="0"/>
                    </a:p>
                  </a:txBody>
                  <a:tcPr/>
                </a:tc>
                <a:tc>
                  <a:txBody>
                    <a:bodyPr/>
                    <a:lstStyle/>
                    <a:p>
                      <a:r>
                        <a:rPr lang="en-US" dirty="0" smtClean="0"/>
                        <a:t>9</a:t>
                      </a:r>
                      <a:endParaRPr lang="en-US" dirty="0"/>
                    </a:p>
                  </a:txBody>
                  <a:tcPr/>
                </a:tc>
                <a:tc>
                  <a:txBody>
                    <a:bodyPr/>
                    <a:lstStyle/>
                    <a:p>
                      <a:r>
                        <a:rPr lang="en-US" dirty="0" smtClean="0"/>
                        <a:t>10</a:t>
                      </a:r>
                      <a:endParaRPr lang="en-US" dirty="0"/>
                    </a:p>
                  </a:txBody>
                  <a:tcPr/>
                </a:tc>
                <a:tc>
                  <a:txBody>
                    <a:bodyPr/>
                    <a:lstStyle/>
                    <a:p>
                      <a:r>
                        <a:rPr lang="en-US" dirty="0" smtClean="0"/>
                        <a:t>23</a:t>
                      </a:r>
                      <a:endParaRPr lang="en-US" dirty="0"/>
                    </a:p>
                  </a:txBody>
                  <a:tcPr/>
                </a:tc>
                <a:tc>
                  <a:txBody>
                    <a:bodyPr/>
                    <a:lstStyle/>
                    <a:p>
                      <a:r>
                        <a:rPr lang="en-US" dirty="0" smtClean="0"/>
                        <a:t>18</a:t>
                      </a:r>
                      <a:endParaRPr lang="en-US" dirty="0"/>
                    </a:p>
                  </a:txBody>
                  <a:tcPr/>
                </a:tc>
                <a:tc>
                  <a:txBody>
                    <a:bodyPr/>
                    <a:lstStyle/>
                    <a:p>
                      <a:r>
                        <a:rPr lang="en-US" dirty="0" smtClean="0"/>
                        <a:t>18</a:t>
                      </a:r>
                      <a:endParaRPr lang="en-US" dirty="0"/>
                    </a:p>
                  </a:txBody>
                  <a:tcPr/>
                </a:tc>
                <a:tc>
                  <a:txBody>
                    <a:bodyPr/>
                    <a:lstStyle/>
                    <a:p>
                      <a:r>
                        <a:rPr lang="en-US" dirty="0" smtClean="0"/>
                        <a:t>23</a:t>
                      </a:r>
                      <a:endParaRPr lang="en-US" dirty="0"/>
                    </a:p>
                  </a:txBody>
                  <a:tcPr/>
                </a:tc>
                <a:tc>
                  <a:txBody>
                    <a:bodyPr/>
                    <a:lstStyle/>
                    <a:p>
                      <a:r>
                        <a:rPr lang="en-US" dirty="0" smtClean="0"/>
                        <a:t>19</a:t>
                      </a:r>
                      <a:endParaRPr lang="en-US" dirty="0"/>
                    </a:p>
                  </a:txBody>
                  <a:tcPr/>
                </a:tc>
                <a:tc>
                  <a:txBody>
                    <a:bodyPr/>
                    <a:lstStyle/>
                    <a:p>
                      <a:r>
                        <a:rPr lang="en-US" dirty="0" smtClean="0"/>
                        <a:t>18</a:t>
                      </a:r>
                      <a:endParaRPr lang="en-US" dirty="0"/>
                    </a:p>
                  </a:txBody>
                  <a:tcPr/>
                </a:tc>
                <a:tc>
                  <a:txBody>
                    <a:bodyPr/>
                    <a:lstStyle/>
                    <a:p>
                      <a:r>
                        <a:rPr lang="en-US" dirty="0" smtClean="0"/>
                        <a:t>18</a:t>
                      </a:r>
                      <a:endParaRPr lang="en-US" dirty="0"/>
                    </a:p>
                  </a:txBody>
                  <a:tcPr/>
                </a:tc>
                <a:tc>
                  <a:txBody>
                    <a:bodyPr/>
                    <a:lstStyle/>
                    <a:p>
                      <a:r>
                        <a:rPr lang="en-US" dirty="0" smtClean="0"/>
                        <a:t>18</a:t>
                      </a:r>
                      <a:endParaRPr lang="en-US" dirty="0"/>
                    </a:p>
                  </a:txBody>
                  <a:tcPr/>
                </a:tc>
                <a:tc>
                  <a:txBody>
                    <a:bodyPr/>
                    <a:lstStyle/>
                    <a:p>
                      <a:r>
                        <a:rPr lang="en-US" dirty="0" smtClean="0"/>
                        <a:t>16</a:t>
                      </a:r>
                      <a:endParaRPr lang="en-US" dirty="0"/>
                    </a:p>
                  </a:txBody>
                  <a:tcPr/>
                </a:tc>
                <a:tc>
                  <a:txBody>
                    <a:bodyPr/>
                    <a:lstStyle/>
                    <a:p>
                      <a:r>
                        <a:rPr lang="en-US" dirty="0" smtClean="0"/>
                        <a:t>36</a:t>
                      </a:r>
                      <a:endParaRPr lang="en-US" dirty="0"/>
                    </a:p>
                  </a:txBody>
                  <a:tcPr/>
                </a:tc>
                <a:tc>
                  <a:txBody>
                    <a:bodyPr/>
                    <a:lstStyle/>
                    <a:p>
                      <a:r>
                        <a:rPr lang="en-US" dirty="0" smtClean="0"/>
                        <a:t>18</a:t>
                      </a:r>
                      <a:endParaRPr lang="en-US" dirty="0"/>
                    </a:p>
                  </a:txBody>
                  <a:tcPr/>
                </a:tc>
                <a:tc>
                  <a:txBody>
                    <a:bodyPr/>
                    <a:lstStyle/>
                    <a:p>
                      <a:r>
                        <a:rPr lang="en-US" dirty="0" smtClean="0"/>
                        <a:t>20</a:t>
                      </a:r>
                      <a:endParaRPr lang="en-US" dirty="0"/>
                    </a:p>
                  </a:txBody>
                  <a:tcPr/>
                </a:tc>
                <a:tc>
                  <a:txBody>
                    <a:bodyPr/>
                    <a:lstStyle/>
                    <a:p>
                      <a:r>
                        <a:rPr lang="en-US" dirty="0" smtClean="0"/>
                        <a:t>20</a:t>
                      </a:r>
                      <a:endParaRPr lang="en-US" dirty="0"/>
                    </a:p>
                  </a:txBody>
                  <a:tcPr/>
                </a:tc>
                <a:tc>
                  <a:txBody>
                    <a:bodyPr/>
                    <a:lstStyle/>
                    <a:p>
                      <a:r>
                        <a:rPr lang="en-US" dirty="0" smtClean="0"/>
                        <a:t>23</a:t>
                      </a:r>
                      <a:endParaRPr lang="en-US" dirty="0"/>
                    </a:p>
                  </a:txBody>
                  <a:tcPr/>
                </a:tc>
                <a:tc>
                  <a:txBody>
                    <a:bodyPr/>
                    <a:lstStyle/>
                    <a:p>
                      <a:r>
                        <a:rPr lang="en-US" dirty="0" smtClean="0"/>
                        <a:t>21</a:t>
                      </a:r>
                      <a:endParaRPr lang="en-US" dirty="0"/>
                    </a:p>
                  </a:txBody>
                  <a:tcPr/>
                </a:tc>
              </a:tr>
              <a:tr h="489857">
                <a:tc>
                  <a:txBody>
                    <a:bodyPr/>
                    <a:lstStyle/>
                    <a:p>
                      <a:r>
                        <a:rPr lang="en-US" dirty="0" smtClean="0"/>
                        <a:t>No solid evidence</a:t>
                      </a:r>
                      <a:r>
                        <a:rPr lang="en-US" baseline="0" dirty="0" smtClean="0"/>
                        <a:t> it is warming</a:t>
                      </a:r>
                      <a:endParaRPr lang="en-US" dirty="0"/>
                    </a:p>
                  </a:txBody>
                  <a:tcPr/>
                </a:tc>
                <a:tc>
                  <a:txBody>
                    <a:bodyPr/>
                    <a:lstStyle/>
                    <a:p>
                      <a:r>
                        <a:rPr lang="en-US" dirty="0" smtClean="0"/>
                        <a:t>3</a:t>
                      </a:r>
                      <a:endParaRPr lang="en-US" dirty="0"/>
                    </a:p>
                  </a:txBody>
                  <a:tcPr/>
                </a:tc>
                <a:tc>
                  <a:txBody>
                    <a:bodyPr/>
                    <a:lstStyle/>
                    <a:p>
                      <a:r>
                        <a:rPr lang="en-US" dirty="0" smtClean="0"/>
                        <a:t>4</a:t>
                      </a:r>
                      <a:endParaRPr lang="en-US" dirty="0"/>
                    </a:p>
                  </a:txBody>
                  <a:tcPr/>
                </a:tc>
                <a:tc>
                  <a:txBody>
                    <a:bodyPr/>
                    <a:lstStyle/>
                    <a:p>
                      <a:r>
                        <a:rPr lang="en-US" dirty="0" smtClean="0"/>
                        <a:t>25</a:t>
                      </a:r>
                      <a:endParaRPr lang="en-US" dirty="0"/>
                    </a:p>
                  </a:txBody>
                  <a:tcPr/>
                </a:tc>
                <a:tc>
                  <a:txBody>
                    <a:bodyPr/>
                    <a:lstStyle/>
                    <a:p>
                      <a:r>
                        <a:rPr lang="en-US" dirty="0" smtClean="0"/>
                        <a:t>35</a:t>
                      </a:r>
                      <a:endParaRPr lang="en-US" dirty="0"/>
                    </a:p>
                  </a:txBody>
                  <a:tcPr/>
                </a:tc>
                <a:tc>
                  <a:txBody>
                    <a:bodyPr/>
                    <a:lstStyle/>
                    <a:p>
                      <a:r>
                        <a:rPr lang="en-US" dirty="0" smtClean="0"/>
                        <a:t>26</a:t>
                      </a:r>
                      <a:endParaRPr lang="en-US" dirty="0"/>
                    </a:p>
                  </a:txBody>
                  <a:tcPr/>
                </a:tc>
                <a:tc>
                  <a:txBody>
                    <a:bodyPr/>
                    <a:lstStyle/>
                    <a:p>
                      <a:r>
                        <a:rPr lang="en-US" dirty="0" smtClean="0"/>
                        <a:t>27</a:t>
                      </a:r>
                      <a:endParaRPr lang="en-US" dirty="0"/>
                    </a:p>
                  </a:txBody>
                  <a:tcPr/>
                </a:tc>
                <a:tc>
                  <a:txBody>
                    <a:bodyPr/>
                    <a:lstStyle/>
                    <a:p>
                      <a:r>
                        <a:rPr lang="en-US" dirty="0" smtClean="0"/>
                        <a:t>26</a:t>
                      </a:r>
                      <a:endParaRPr lang="en-US" dirty="0"/>
                    </a:p>
                  </a:txBody>
                  <a:tcPr/>
                </a:tc>
                <a:tc>
                  <a:txBody>
                    <a:bodyPr/>
                    <a:lstStyle/>
                    <a:p>
                      <a:r>
                        <a:rPr lang="en-US" dirty="0" smtClean="0"/>
                        <a:t>28</a:t>
                      </a:r>
                      <a:endParaRPr lang="en-US" dirty="0"/>
                    </a:p>
                  </a:txBody>
                  <a:tcPr/>
                </a:tc>
                <a:tc>
                  <a:txBody>
                    <a:bodyPr/>
                    <a:lstStyle/>
                    <a:p>
                      <a:r>
                        <a:rPr lang="en-US" dirty="0" smtClean="0"/>
                        <a:t>34</a:t>
                      </a:r>
                      <a:endParaRPr lang="en-US" dirty="0"/>
                    </a:p>
                  </a:txBody>
                  <a:tcPr/>
                </a:tc>
                <a:tc>
                  <a:txBody>
                    <a:bodyPr/>
                    <a:lstStyle/>
                    <a:p>
                      <a:r>
                        <a:rPr lang="en-US" dirty="0" smtClean="0"/>
                        <a:t>32</a:t>
                      </a:r>
                      <a:endParaRPr lang="en-US" dirty="0"/>
                    </a:p>
                  </a:txBody>
                  <a:tcPr/>
                </a:tc>
                <a:tc>
                  <a:txBody>
                    <a:bodyPr/>
                    <a:lstStyle/>
                    <a:p>
                      <a:r>
                        <a:rPr lang="en-US" dirty="0" smtClean="0"/>
                        <a:t>33</a:t>
                      </a:r>
                      <a:endParaRPr lang="en-US" dirty="0"/>
                    </a:p>
                  </a:txBody>
                  <a:tcPr/>
                </a:tc>
                <a:tc>
                  <a:txBody>
                    <a:bodyPr/>
                    <a:lstStyle/>
                    <a:p>
                      <a:r>
                        <a:rPr lang="en-US" dirty="0" smtClean="0"/>
                        <a:t>11</a:t>
                      </a:r>
                      <a:endParaRPr lang="en-US" dirty="0"/>
                    </a:p>
                  </a:txBody>
                  <a:tcPr/>
                </a:tc>
                <a:tc>
                  <a:txBody>
                    <a:bodyPr/>
                    <a:lstStyle/>
                    <a:p>
                      <a:r>
                        <a:rPr lang="en-US" dirty="0" smtClean="0"/>
                        <a:t>21</a:t>
                      </a:r>
                      <a:endParaRPr lang="en-US" dirty="0"/>
                    </a:p>
                  </a:txBody>
                  <a:tcPr/>
                </a:tc>
                <a:tc>
                  <a:txBody>
                    <a:bodyPr/>
                    <a:lstStyle/>
                    <a:p>
                      <a:r>
                        <a:rPr lang="en-US" dirty="0" smtClean="0"/>
                        <a:t>16</a:t>
                      </a:r>
                      <a:endParaRPr lang="en-US" dirty="0"/>
                    </a:p>
                  </a:txBody>
                  <a:tcPr/>
                </a:tc>
                <a:tc>
                  <a:txBody>
                    <a:bodyPr/>
                    <a:lstStyle/>
                    <a:p>
                      <a:r>
                        <a:rPr lang="en-US" dirty="0" smtClean="0"/>
                        <a:t>17</a:t>
                      </a:r>
                      <a:endParaRPr lang="en-US" dirty="0"/>
                    </a:p>
                  </a:txBody>
                  <a:tcPr/>
                </a:tc>
                <a:tc>
                  <a:txBody>
                    <a:bodyPr/>
                    <a:lstStyle/>
                    <a:p>
                      <a:r>
                        <a:rPr lang="en-US" dirty="0" smtClean="0"/>
                        <a:t>17</a:t>
                      </a:r>
                      <a:endParaRPr lang="en-US" dirty="0"/>
                    </a:p>
                  </a:txBody>
                  <a:tcPr/>
                </a:tc>
                <a:tc>
                  <a:txBody>
                    <a:bodyPr/>
                    <a:lstStyle/>
                    <a:p>
                      <a:r>
                        <a:rPr lang="en-US" dirty="0" smtClean="0"/>
                        <a:t>20</a:t>
                      </a:r>
                      <a:endParaRPr lang="en-US" dirty="0"/>
                    </a:p>
                  </a:txBody>
                  <a:tcPr/>
                </a:tc>
              </a:tr>
              <a:tr h="689989">
                <a:tc>
                  <a:txBody>
                    <a:bodyPr/>
                    <a:lstStyle/>
                    <a:p>
                      <a:r>
                        <a:rPr lang="en-US" dirty="0" smtClean="0"/>
                        <a:t>Don’t know/refused</a:t>
                      </a:r>
                      <a:endParaRPr lang="en-US" dirty="0"/>
                    </a:p>
                  </a:txBody>
                  <a:tcPr/>
                </a:tc>
                <a:tc>
                  <a:txBody>
                    <a:bodyPr/>
                    <a:lstStyle/>
                    <a:p>
                      <a:r>
                        <a:rPr lang="en-US" dirty="0" smtClean="0"/>
                        <a:t>1</a:t>
                      </a:r>
                      <a:endParaRPr lang="en-US" dirty="0"/>
                    </a:p>
                  </a:txBody>
                  <a:tcPr/>
                </a:tc>
                <a:tc>
                  <a:txBody>
                    <a:bodyPr/>
                    <a:lstStyle/>
                    <a:p>
                      <a:r>
                        <a:rPr lang="en-US" dirty="0" smtClean="0"/>
                        <a:t>2</a:t>
                      </a:r>
                      <a:endParaRPr lang="en-US" dirty="0"/>
                    </a:p>
                  </a:txBody>
                  <a:tcPr/>
                </a:tc>
                <a:tc>
                  <a:txBody>
                    <a:bodyPr/>
                    <a:lstStyle/>
                    <a:p>
                      <a:r>
                        <a:rPr lang="en-US" dirty="0" smtClean="0"/>
                        <a:t>2</a:t>
                      </a:r>
                      <a:endParaRPr lang="en-US" dirty="0"/>
                    </a:p>
                  </a:txBody>
                  <a:tcPr/>
                </a:tc>
                <a:tc>
                  <a:txBody>
                    <a:bodyPr/>
                    <a:lstStyle/>
                    <a:p>
                      <a:r>
                        <a:rPr lang="en-US" dirty="0" smtClean="0"/>
                        <a:t>6</a:t>
                      </a:r>
                      <a:endParaRPr lang="en-US" dirty="0"/>
                    </a:p>
                  </a:txBody>
                  <a:tcPr/>
                </a:tc>
                <a:tc>
                  <a:txBody>
                    <a:bodyPr/>
                    <a:lstStyle/>
                    <a:p>
                      <a:r>
                        <a:rPr lang="en-US" dirty="0" smtClean="0"/>
                        <a:t>9</a:t>
                      </a:r>
                      <a:endParaRPr lang="en-US" dirty="0"/>
                    </a:p>
                  </a:txBody>
                  <a:tcPr/>
                </a:tc>
                <a:tc>
                  <a:txBody>
                    <a:bodyPr/>
                    <a:lstStyle/>
                    <a:p>
                      <a:r>
                        <a:rPr lang="en-US" dirty="0" smtClean="0"/>
                        <a:t>8</a:t>
                      </a:r>
                      <a:endParaRPr lang="en-US" dirty="0"/>
                    </a:p>
                  </a:txBody>
                  <a:tcPr/>
                </a:tc>
                <a:tc>
                  <a:txBody>
                    <a:bodyPr/>
                    <a:lstStyle/>
                    <a:p>
                      <a:r>
                        <a:rPr lang="en-US" dirty="0" smtClean="0"/>
                        <a:t>12</a:t>
                      </a:r>
                      <a:endParaRPr lang="en-US" dirty="0"/>
                    </a:p>
                  </a:txBody>
                  <a:tcPr/>
                </a:tc>
                <a:tc>
                  <a:txBody>
                    <a:bodyPr/>
                    <a:lstStyle/>
                    <a:p>
                      <a:r>
                        <a:rPr lang="en-US" dirty="0" smtClean="0"/>
                        <a:t>14</a:t>
                      </a:r>
                      <a:endParaRPr lang="en-US" dirty="0"/>
                    </a:p>
                  </a:txBody>
                  <a:tcPr/>
                </a:tc>
                <a:tc>
                  <a:txBody>
                    <a:bodyPr/>
                    <a:lstStyle/>
                    <a:p>
                      <a:r>
                        <a:rPr lang="en-US" dirty="0" smtClean="0"/>
                        <a:t>10</a:t>
                      </a:r>
                      <a:endParaRPr lang="en-US" dirty="0"/>
                    </a:p>
                  </a:txBody>
                  <a:tcPr/>
                </a:tc>
                <a:tc>
                  <a:txBody>
                    <a:bodyPr/>
                    <a:lstStyle/>
                    <a:p>
                      <a:r>
                        <a:rPr lang="en-US" dirty="0" smtClean="0"/>
                        <a:t>14</a:t>
                      </a:r>
                      <a:endParaRPr lang="en-US" dirty="0"/>
                    </a:p>
                  </a:txBody>
                  <a:tcPr/>
                </a:tc>
                <a:tc>
                  <a:txBody>
                    <a:bodyPr/>
                    <a:lstStyle/>
                    <a:p>
                      <a:r>
                        <a:rPr lang="en-US" dirty="0" smtClean="0"/>
                        <a:t>14</a:t>
                      </a:r>
                      <a:endParaRPr lang="en-US" dirty="0"/>
                    </a:p>
                  </a:txBody>
                  <a:tcPr/>
                </a:tc>
                <a:tc>
                  <a:txBody>
                    <a:bodyPr/>
                    <a:lstStyle/>
                    <a:p>
                      <a:r>
                        <a:rPr lang="en-US" dirty="0" smtClean="0"/>
                        <a:t>4</a:t>
                      </a:r>
                      <a:endParaRPr lang="en-US" dirty="0"/>
                    </a:p>
                  </a:txBody>
                  <a:tcPr/>
                </a:tc>
                <a:tc>
                  <a:txBody>
                    <a:bodyPr/>
                    <a:lstStyle/>
                    <a:p>
                      <a:r>
                        <a:rPr lang="en-US" dirty="0" smtClean="0"/>
                        <a:t>11</a:t>
                      </a:r>
                      <a:endParaRPr lang="en-US" dirty="0"/>
                    </a:p>
                  </a:txBody>
                  <a:tcPr/>
                </a:tc>
                <a:tc>
                  <a:txBody>
                    <a:bodyPr/>
                    <a:lstStyle/>
                    <a:p>
                      <a:r>
                        <a:rPr lang="en-US" dirty="0" smtClean="0"/>
                        <a:t>16</a:t>
                      </a:r>
                      <a:endParaRPr lang="en-US" dirty="0"/>
                    </a:p>
                  </a:txBody>
                  <a:tcPr/>
                </a:tc>
                <a:tc>
                  <a:txBody>
                    <a:bodyPr/>
                    <a:lstStyle/>
                    <a:p>
                      <a:r>
                        <a:rPr lang="en-US" dirty="0" smtClean="0"/>
                        <a:t>15</a:t>
                      </a:r>
                      <a:endParaRPr lang="en-US" dirty="0"/>
                    </a:p>
                  </a:txBody>
                  <a:tcPr/>
                </a:tc>
                <a:tc>
                  <a:txBody>
                    <a:bodyPr/>
                    <a:lstStyle/>
                    <a:p>
                      <a:r>
                        <a:rPr lang="en-US" dirty="0" smtClean="0"/>
                        <a:t>9</a:t>
                      </a:r>
                      <a:endParaRPr lang="en-US" dirty="0"/>
                    </a:p>
                  </a:txBody>
                  <a:tcPr/>
                </a:tc>
                <a:tc>
                  <a:txBody>
                    <a:bodyPr/>
                    <a:lstStyle/>
                    <a:p>
                      <a:r>
                        <a:rPr lang="en-US" dirty="0" smtClean="0"/>
                        <a:t>17</a:t>
                      </a:r>
                      <a:endParaRPr lang="en-US" dirty="0"/>
                    </a:p>
                  </a:txBody>
                  <a:tcPr/>
                </a:tc>
              </a:tr>
            </a:tbl>
          </a:graphicData>
        </a:graphic>
      </p:graphicFrame>
      <p:sp>
        <p:nvSpPr>
          <p:cNvPr id="5" name="Footer Placeholder 4"/>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2514053399"/>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2"/>
          <p:cNvPicPr>
            <a:picLocks noChangeAspect="1"/>
          </p:cNvPicPr>
          <p:nvPr/>
        </p:nvPicPr>
        <p:blipFill rotWithShape="1">
          <a:blip r:embed="rId3"/>
          <a:srcRect t="42377" b="31050"/>
          <a:stretch/>
        </p:blipFill>
        <p:spPr>
          <a:xfrm>
            <a:off x="1353685" y="2819400"/>
            <a:ext cx="7048500" cy="3070906"/>
          </a:xfrm>
          <a:prstGeom prst="rect">
            <a:avLst/>
          </a:prstGeom>
          <a:ln>
            <a:noFill/>
          </a:ln>
          <a:effectLst>
            <a:outerShdw blurRad="292100" dist="139700" dir="2700000" algn="tl" rotWithShape="0">
              <a:srgbClr val="333333">
                <a:alpha val="65000"/>
              </a:srgbClr>
            </a:outerShdw>
          </a:effectLst>
        </p:spPr>
      </p:pic>
      <p:sp>
        <p:nvSpPr>
          <p:cNvPr id="4" name="Wave 3"/>
          <p:cNvSpPr/>
          <p:nvPr/>
        </p:nvSpPr>
        <p:spPr>
          <a:xfrm>
            <a:off x="1371828" y="2247072"/>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Wave 8"/>
          <p:cNvSpPr/>
          <p:nvPr/>
        </p:nvSpPr>
        <p:spPr>
          <a:xfrm>
            <a:off x="1371829" y="2508330"/>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Wave 11"/>
          <p:cNvSpPr/>
          <p:nvPr/>
        </p:nvSpPr>
        <p:spPr>
          <a:xfrm>
            <a:off x="1353684" y="5564083"/>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Wave 12"/>
          <p:cNvSpPr/>
          <p:nvPr/>
        </p:nvSpPr>
        <p:spPr>
          <a:xfrm>
            <a:off x="1353685" y="5825341"/>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Wave 13"/>
          <p:cNvSpPr/>
          <p:nvPr/>
        </p:nvSpPr>
        <p:spPr>
          <a:xfrm>
            <a:off x="1360942" y="2555005"/>
            <a:ext cx="7048500" cy="152400"/>
          </a:xfrm>
          <a:prstGeom prst="wave">
            <a:avLst>
              <a:gd name="adj1" fmla="val 20000"/>
              <a:gd name="adj2" fmla="val 0"/>
            </a:avLst>
          </a:prstGeom>
          <a:solidFill>
            <a:schemeClr val="tx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Wave 14"/>
          <p:cNvSpPr/>
          <p:nvPr/>
        </p:nvSpPr>
        <p:spPr>
          <a:xfrm>
            <a:off x="1371829" y="5838372"/>
            <a:ext cx="7048500" cy="152400"/>
          </a:xfrm>
          <a:prstGeom prst="wave">
            <a:avLst>
              <a:gd name="adj1" fmla="val 20000"/>
              <a:gd name="adj2" fmla="val 0"/>
            </a:avLst>
          </a:prstGeom>
          <a:solidFill>
            <a:schemeClr val="tx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9355052"/>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rotWithShape="1">
          <a:blip r:embed="rId3"/>
          <a:srcRect t="89563" b="-3890"/>
          <a:stretch/>
        </p:blipFill>
        <p:spPr>
          <a:xfrm>
            <a:off x="1353685" y="5914572"/>
            <a:ext cx="7048500" cy="1655763"/>
          </a:xfrm>
          <a:prstGeom prst="rect">
            <a:avLst/>
          </a:prstGeom>
          <a:ln>
            <a:noFill/>
          </a:ln>
          <a:effectLst>
            <a:outerShdw blurRad="292100" dist="139700" dir="2700000" algn="tl" rotWithShape="0">
              <a:srgbClr val="333333">
                <a:alpha val="65000"/>
              </a:srgbClr>
            </a:outerShdw>
          </a:effectLst>
        </p:spPr>
      </p:pic>
      <p:pic>
        <p:nvPicPr>
          <p:cNvPr id="6" name="Content Placeholder 2"/>
          <p:cNvPicPr>
            <a:picLocks noChangeAspect="1"/>
          </p:cNvPicPr>
          <p:nvPr/>
        </p:nvPicPr>
        <p:blipFill rotWithShape="1">
          <a:blip r:embed="rId3"/>
          <a:srcRect t="42377" b="31050"/>
          <a:stretch/>
        </p:blipFill>
        <p:spPr>
          <a:xfrm>
            <a:off x="1353685" y="2819400"/>
            <a:ext cx="7048500" cy="3070906"/>
          </a:xfrm>
          <a:prstGeom prst="rect">
            <a:avLst/>
          </a:prstGeom>
          <a:ln>
            <a:noFill/>
          </a:ln>
          <a:effectLst>
            <a:outerShdw blurRad="292100" dist="139700" dir="2700000" algn="tl" rotWithShape="0">
              <a:srgbClr val="333333">
                <a:alpha val="65000"/>
              </a:srgbClr>
            </a:outerShdw>
          </a:effectLst>
        </p:spPr>
      </p:pic>
      <p:pic>
        <p:nvPicPr>
          <p:cNvPr id="7" name="Content Placeholder 2"/>
          <p:cNvPicPr>
            <a:picLocks noChangeAspect="1"/>
          </p:cNvPicPr>
          <p:nvPr/>
        </p:nvPicPr>
        <p:blipFill rotWithShape="1">
          <a:blip r:embed="rId3"/>
          <a:srcRect b="80795"/>
          <a:stretch/>
        </p:blipFill>
        <p:spPr>
          <a:xfrm>
            <a:off x="1371828" y="310162"/>
            <a:ext cx="7048500" cy="2219445"/>
          </a:xfrm>
          <a:prstGeom prst="rect">
            <a:avLst/>
          </a:prstGeom>
          <a:ln>
            <a:noFill/>
          </a:ln>
          <a:effectLst>
            <a:outerShdw blurRad="292100" dist="139700" dir="2700000" algn="tl" rotWithShape="0">
              <a:srgbClr val="333333">
                <a:alpha val="65000"/>
              </a:srgbClr>
            </a:outerShdw>
          </a:effectLst>
        </p:spPr>
      </p:pic>
      <p:sp>
        <p:nvSpPr>
          <p:cNvPr id="4" name="Wave 3"/>
          <p:cNvSpPr/>
          <p:nvPr/>
        </p:nvSpPr>
        <p:spPr>
          <a:xfrm>
            <a:off x="1371828" y="2247072"/>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Wave 8"/>
          <p:cNvSpPr/>
          <p:nvPr/>
        </p:nvSpPr>
        <p:spPr>
          <a:xfrm>
            <a:off x="1371829" y="2508330"/>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Wave 11"/>
          <p:cNvSpPr/>
          <p:nvPr/>
        </p:nvSpPr>
        <p:spPr>
          <a:xfrm>
            <a:off x="1353684" y="5564083"/>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Wave 12"/>
          <p:cNvSpPr/>
          <p:nvPr/>
        </p:nvSpPr>
        <p:spPr>
          <a:xfrm>
            <a:off x="1353685" y="5825341"/>
            <a:ext cx="7048500" cy="463964"/>
          </a:xfrm>
          <a:prstGeom prst="wave">
            <a:avLst>
              <a:gd name="adj1" fmla="val 20000"/>
              <a:gd name="adj2" fmla="val 0"/>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Wave 13"/>
          <p:cNvSpPr/>
          <p:nvPr/>
        </p:nvSpPr>
        <p:spPr>
          <a:xfrm>
            <a:off x="1360942" y="2555005"/>
            <a:ext cx="7048500" cy="152400"/>
          </a:xfrm>
          <a:prstGeom prst="wave">
            <a:avLst>
              <a:gd name="adj1" fmla="val 20000"/>
              <a:gd name="adj2" fmla="val 0"/>
            </a:avLst>
          </a:prstGeom>
          <a:solidFill>
            <a:schemeClr val="tx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Wave 14"/>
          <p:cNvSpPr/>
          <p:nvPr/>
        </p:nvSpPr>
        <p:spPr>
          <a:xfrm>
            <a:off x="1371829" y="5838372"/>
            <a:ext cx="7048500" cy="152400"/>
          </a:xfrm>
          <a:prstGeom prst="wave">
            <a:avLst>
              <a:gd name="adj1" fmla="val 20000"/>
              <a:gd name="adj2" fmla="val 0"/>
            </a:avLst>
          </a:prstGeom>
          <a:solidFill>
            <a:schemeClr val="tx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280920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954132" y="81562"/>
            <a:ext cx="6280441" cy="990107"/>
          </a:xfrm>
        </p:spPr>
        <p:txBody>
          <a:bodyPr/>
          <a:lstStyle/>
          <a:p>
            <a:r>
              <a:rPr lang="en-US" dirty="0"/>
              <a:t>Scatter Plots and Correlation</a:t>
            </a:r>
          </a:p>
        </p:txBody>
      </p:sp>
      <p:pic>
        <p:nvPicPr>
          <p:cNvPr id="5" name="Content Placeholder 6" descr="Screen Shot 2014-01-30 at 5.18.33 PM.png"/>
          <p:cNvPicPr>
            <a:picLocks noChangeAspect="1"/>
          </p:cNvPicPr>
          <p:nvPr/>
        </p:nvPicPr>
        <p:blipFill>
          <a:blip r:embed="rId2">
            <a:extLst>
              <a:ext uri="{28A0092B-C50C-407E-A947-70E740481C1C}">
                <a14:useLocalDpi xmlns:a14="http://schemas.microsoft.com/office/drawing/2010/main" val="0"/>
              </a:ext>
            </a:extLst>
          </a:blip>
          <a:srcRect l="1481" r="1481"/>
          <a:stretch>
            <a:fillRect/>
          </a:stretch>
        </p:blipFill>
        <p:spPr>
          <a:xfrm>
            <a:off x="1281343" y="1999553"/>
            <a:ext cx="7048804" cy="4379976"/>
          </a:xfrm>
          <a:prstGeom prst="rect">
            <a:avLst/>
          </a:prstGeom>
        </p:spPr>
      </p:pic>
    </p:spTree>
    <p:extLst>
      <p:ext uri="{BB962C8B-B14F-4D97-AF65-F5344CB8AC3E}">
        <p14:creationId xmlns:p14="http://schemas.microsoft.com/office/powerpoint/2010/main" val="263061933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954132" y="81562"/>
            <a:ext cx="6280441" cy="990107"/>
          </a:xfrm>
        </p:spPr>
        <p:txBody>
          <a:bodyPr/>
          <a:lstStyle/>
          <a:p>
            <a:r>
              <a:rPr lang="en-US" dirty="0"/>
              <a:t>Scatter Plots and Correlation</a:t>
            </a:r>
          </a:p>
        </p:txBody>
      </p:sp>
      <p:sp>
        <p:nvSpPr>
          <p:cNvPr id="7171" name="Rectangle 3"/>
          <p:cNvSpPr>
            <a:spLocks noGrp="1" noChangeArrowheads="1"/>
          </p:cNvSpPr>
          <p:nvPr>
            <p:ph idx="1"/>
          </p:nvPr>
        </p:nvSpPr>
        <p:spPr>
          <a:xfrm>
            <a:off x="1128942" y="1288353"/>
            <a:ext cx="7761057" cy="4379976"/>
          </a:xfrm>
        </p:spPr>
        <p:txBody>
          <a:bodyPr/>
          <a:lstStyle/>
          <a:p>
            <a:pPr marL="0" indent="0" defTabSz="852488">
              <a:spcBef>
                <a:spcPct val="40000"/>
              </a:spcBef>
              <a:buNone/>
            </a:pPr>
            <a:r>
              <a:rPr lang="en-US" dirty="0"/>
              <a:t>A </a:t>
            </a:r>
            <a:r>
              <a:rPr lang="en-US" dirty="0">
                <a:solidFill>
                  <a:schemeClr val="folHlink"/>
                </a:solidFill>
              </a:rPr>
              <a:t>scatter plot</a:t>
            </a:r>
            <a:r>
              <a:rPr lang="en-US" dirty="0"/>
              <a:t> </a:t>
            </a:r>
            <a:r>
              <a:rPr lang="en-US" dirty="0" smtClean="0"/>
              <a:t>&amp; </a:t>
            </a:r>
            <a:r>
              <a:rPr lang="en-US" dirty="0" smtClean="0">
                <a:solidFill>
                  <a:schemeClr val="folHlink"/>
                </a:solidFill>
              </a:rPr>
              <a:t>correlation</a:t>
            </a:r>
            <a:r>
              <a:rPr lang="en-US" dirty="0" smtClean="0"/>
              <a:t> </a:t>
            </a:r>
            <a:r>
              <a:rPr lang="en-US" dirty="0"/>
              <a:t>analysis </a:t>
            </a:r>
            <a:r>
              <a:rPr lang="en-US" dirty="0" smtClean="0"/>
              <a:t>are measures of association </a:t>
            </a:r>
            <a:r>
              <a:rPr lang="en-US" dirty="0"/>
              <a:t>(</a:t>
            </a:r>
            <a:r>
              <a:rPr lang="en-US" i="1" dirty="0"/>
              <a:t>linear</a:t>
            </a:r>
            <a:r>
              <a:rPr lang="en-US" dirty="0"/>
              <a:t> relationship) between two </a:t>
            </a:r>
            <a:r>
              <a:rPr lang="en-US" dirty="0" smtClean="0"/>
              <a:t>variables</a:t>
            </a:r>
          </a:p>
          <a:p>
            <a:pPr lvl="1"/>
            <a:r>
              <a:rPr lang="en-US" dirty="0" smtClean="0"/>
              <a:t>These </a:t>
            </a:r>
            <a:r>
              <a:rPr lang="en-US" dirty="0"/>
              <a:t>variables change together</a:t>
            </a:r>
          </a:p>
          <a:p>
            <a:pPr lvl="1"/>
            <a:r>
              <a:rPr lang="en-US" dirty="0"/>
              <a:t>Usually scale (interval or ratio) </a:t>
            </a:r>
            <a:r>
              <a:rPr lang="en-US" dirty="0" smtClean="0"/>
              <a:t>variables</a:t>
            </a:r>
          </a:p>
          <a:p>
            <a:pPr marL="0" indent="0" defTabSz="852488">
              <a:spcBef>
                <a:spcPct val="40000"/>
              </a:spcBef>
              <a:buNone/>
            </a:pPr>
            <a:endParaRPr lang="en-US" dirty="0" smtClean="0"/>
          </a:p>
        </p:txBody>
      </p:sp>
    </p:spTree>
    <p:extLst>
      <p:ext uri="{BB962C8B-B14F-4D97-AF65-F5344CB8AC3E}">
        <p14:creationId xmlns:p14="http://schemas.microsoft.com/office/powerpoint/2010/main" val="359259043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r>
              <a:rPr lang="en-US" smtClean="0"/>
              <a:t>What is </a:t>
            </a:r>
            <a:r>
              <a:rPr lang="ja-JP" altLang="en-US" smtClean="0"/>
              <a:t>“</a:t>
            </a:r>
            <a:r>
              <a:rPr lang="en-US" smtClean="0"/>
              <a:t>Linear</a:t>
            </a:r>
            <a:r>
              <a:rPr lang="ja-JP" altLang="en-US" smtClean="0"/>
              <a:t>”</a:t>
            </a:r>
            <a:r>
              <a:rPr lang="en-US" smtClean="0"/>
              <a:t>?</a:t>
            </a:r>
            <a:endParaRPr lang="en-US"/>
          </a:p>
        </p:txBody>
      </p:sp>
      <p:sp>
        <p:nvSpPr>
          <p:cNvPr id="46083" name="Rectangle 3"/>
          <p:cNvSpPr>
            <a:spLocks noGrp="1" noChangeArrowheads="1"/>
          </p:cNvSpPr>
          <p:nvPr>
            <p:ph idx="1"/>
          </p:nvPr>
        </p:nvSpPr>
        <p:spPr/>
        <p:txBody>
          <a:bodyPr/>
          <a:lstStyle/>
          <a:p>
            <a:pPr marL="0" indent="0">
              <a:buNone/>
            </a:pPr>
            <a:r>
              <a:rPr lang="en-US" dirty="0" smtClean="0"/>
              <a:t>Remember this:</a:t>
            </a:r>
          </a:p>
          <a:p>
            <a:pPr marL="0" indent="0">
              <a:buNone/>
            </a:pPr>
            <a:r>
              <a:rPr lang="en-US" dirty="0" smtClean="0"/>
              <a:t>		Y=</a:t>
            </a:r>
            <a:r>
              <a:rPr lang="en-US" dirty="0" err="1" smtClean="0"/>
              <a:t>mX+B</a:t>
            </a:r>
            <a:r>
              <a:rPr lang="en-US" dirty="0" smtClean="0"/>
              <a:t>?</a:t>
            </a:r>
            <a:endParaRPr lang="en-US" dirty="0"/>
          </a:p>
        </p:txBody>
      </p:sp>
      <p:grpSp>
        <p:nvGrpSpPr>
          <p:cNvPr id="2" name="Group 4"/>
          <p:cNvGrpSpPr>
            <a:grpSpLocks/>
          </p:cNvGrpSpPr>
          <p:nvPr/>
        </p:nvGrpSpPr>
        <p:grpSpPr bwMode="auto">
          <a:xfrm>
            <a:off x="2819400" y="2895600"/>
            <a:ext cx="4800600" cy="3276600"/>
            <a:chOff x="1776" y="1824"/>
            <a:chExt cx="3024" cy="2064"/>
          </a:xfrm>
        </p:grpSpPr>
        <p:sp>
          <p:nvSpPr>
            <p:cNvPr id="32781" name="Line 5"/>
            <p:cNvSpPr>
              <a:spLocks noChangeShapeType="1"/>
            </p:cNvSpPr>
            <p:nvPr/>
          </p:nvSpPr>
          <p:spPr bwMode="auto">
            <a:xfrm>
              <a:off x="3120" y="1824"/>
              <a:ext cx="0" cy="2064"/>
            </a:xfrm>
            <a:prstGeom prst="line">
              <a:avLst/>
            </a:prstGeom>
            <a:noFill/>
            <a:ln w="9525">
              <a:solidFill>
                <a:schemeClr val="tx1"/>
              </a:solidFill>
              <a:round/>
              <a:headEnd/>
              <a:tailEnd/>
            </a:ln>
          </p:spPr>
          <p:txBody>
            <a:bodyPr/>
            <a:lstStyle/>
            <a:p>
              <a:pPr eaLnBrk="0" hangingPunct="0">
                <a:defRPr/>
              </a:pPr>
              <a:endParaRPr lang="en-US" baseline="-25000">
                <a:solidFill>
                  <a:srgbClr val="FF0000"/>
                </a:solidFill>
                <a:latin typeface="Times New Roman" pitchFamily="18" charset="0"/>
                <a:ea typeface="+mn-ea"/>
                <a:cs typeface="+mn-cs"/>
              </a:endParaRPr>
            </a:p>
          </p:txBody>
        </p:sp>
        <p:sp>
          <p:nvSpPr>
            <p:cNvPr id="32782" name="Line 6"/>
            <p:cNvSpPr>
              <a:spLocks noChangeShapeType="1"/>
            </p:cNvSpPr>
            <p:nvPr/>
          </p:nvSpPr>
          <p:spPr bwMode="auto">
            <a:xfrm>
              <a:off x="1776" y="2832"/>
              <a:ext cx="2736" cy="0"/>
            </a:xfrm>
            <a:prstGeom prst="line">
              <a:avLst/>
            </a:prstGeom>
            <a:noFill/>
            <a:ln w="9525">
              <a:solidFill>
                <a:schemeClr val="tx1"/>
              </a:solidFill>
              <a:round/>
              <a:headEnd/>
              <a:tailEnd/>
            </a:ln>
          </p:spPr>
          <p:txBody>
            <a:bodyPr/>
            <a:lstStyle/>
            <a:p>
              <a:pPr eaLnBrk="0" hangingPunct="0">
                <a:defRPr/>
              </a:pPr>
              <a:endParaRPr lang="en-US" baseline="-25000">
                <a:solidFill>
                  <a:srgbClr val="FF0000"/>
                </a:solidFill>
                <a:latin typeface="Times New Roman" pitchFamily="18" charset="0"/>
                <a:ea typeface="+mn-ea"/>
                <a:cs typeface="+mn-cs"/>
              </a:endParaRPr>
            </a:p>
          </p:txBody>
        </p:sp>
        <p:sp>
          <p:nvSpPr>
            <p:cNvPr id="32783" name="Line 7"/>
            <p:cNvSpPr>
              <a:spLocks noChangeShapeType="1"/>
            </p:cNvSpPr>
            <p:nvPr/>
          </p:nvSpPr>
          <p:spPr bwMode="auto">
            <a:xfrm flipV="1">
              <a:off x="2880" y="1920"/>
              <a:ext cx="1920" cy="1632"/>
            </a:xfrm>
            <a:prstGeom prst="line">
              <a:avLst/>
            </a:prstGeom>
            <a:noFill/>
            <a:ln w="12700">
              <a:solidFill>
                <a:schemeClr val="accent2"/>
              </a:solidFill>
              <a:round/>
              <a:headEnd/>
              <a:tailEnd/>
            </a:ln>
          </p:spPr>
          <p:txBody>
            <a:bodyPr/>
            <a:lstStyle/>
            <a:p>
              <a:pPr eaLnBrk="0" hangingPunct="0">
                <a:defRPr/>
              </a:pPr>
              <a:endParaRPr lang="en-US" baseline="-25000">
                <a:solidFill>
                  <a:srgbClr val="FF0000"/>
                </a:solidFill>
                <a:latin typeface="Times New Roman" pitchFamily="18" charset="0"/>
                <a:ea typeface="+mn-ea"/>
                <a:cs typeface="+mn-cs"/>
              </a:endParaRPr>
            </a:p>
          </p:txBody>
        </p:sp>
      </p:grpSp>
      <p:grpSp>
        <p:nvGrpSpPr>
          <p:cNvPr id="3" name="Group 8"/>
          <p:cNvGrpSpPr>
            <a:grpSpLocks/>
          </p:cNvGrpSpPr>
          <p:nvPr/>
        </p:nvGrpSpPr>
        <p:grpSpPr bwMode="auto">
          <a:xfrm>
            <a:off x="2209800" y="5029203"/>
            <a:ext cx="2971800" cy="954088"/>
            <a:chOff x="1392" y="3168"/>
            <a:chExt cx="1872" cy="601"/>
          </a:xfrm>
          <a:solidFill>
            <a:srgbClr val="FFFFFF"/>
          </a:solidFill>
        </p:grpSpPr>
        <p:sp>
          <p:nvSpPr>
            <p:cNvPr id="32778" name="Oval 9"/>
            <p:cNvSpPr>
              <a:spLocks noChangeArrowheads="1"/>
            </p:cNvSpPr>
            <p:nvPr/>
          </p:nvSpPr>
          <p:spPr bwMode="auto">
            <a:xfrm>
              <a:off x="2928" y="3216"/>
              <a:ext cx="336" cy="288"/>
            </a:xfrm>
            <a:prstGeom prst="ellipse">
              <a:avLst/>
            </a:prstGeom>
            <a:grpFill/>
            <a:ln w="9525">
              <a:solidFill>
                <a:schemeClr val="accent1"/>
              </a:solidFill>
              <a:round/>
              <a:headEnd/>
              <a:tailEnd/>
            </a:ln>
          </p:spPr>
          <p:txBody>
            <a:bodyPr wrap="none" anchor="ctr"/>
            <a:lstStyle/>
            <a:p>
              <a:pPr eaLnBrk="0" hangingPunct="0">
                <a:defRPr/>
              </a:pPr>
              <a:endParaRPr lang="en-US" baseline="-25000">
                <a:solidFill>
                  <a:srgbClr val="FF0000"/>
                </a:solidFill>
                <a:latin typeface="Times New Roman" pitchFamily="18" charset="0"/>
                <a:ea typeface="+mn-ea"/>
                <a:cs typeface="+mn-cs"/>
              </a:endParaRPr>
            </a:p>
          </p:txBody>
        </p:sp>
        <p:sp>
          <p:nvSpPr>
            <p:cNvPr id="32779" name="Text Box 10"/>
            <p:cNvSpPr txBox="1">
              <a:spLocks noChangeArrowheads="1"/>
            </p:cNvSpPr>
            <p:nvPr/>
          </p:nvSpPr>
          <p:spPr bwMode="auto">
            <a:xfrm>
              <a:off x="1392" y="3168"/>
              <a:ext cx="1184" cy="601"/>
            </a:xfrm>
            <a:prstGeom prst="rect">
              <a:avLst/>
            </a:prstGeom>
            <a:solidFill>
              <a:srgbClr val="FFFFFF"/>
            </a:solidFill>
            <a:ln w="9525">
              <a:noFill/>
              <a:miter lim="800000"/>
              <a:headEnd/>
              <a:tailEnd/>
            </a:ln>
          </p:spPr>
          <p:txBody>
            <a:bodyPr wrap="square">
              <a:spAutoFit/>
            </a:bodyPr>
            <a:lstStyle/>
            <a:p>
              <a:pPr eaLnBrk="0" hangingPunct="0">
                <a:spcBef>
                  <a:spcPct val="50000"/>
                </a:spcBef>
                <a:defRPr/>
              </a:pPr>
              <a:r>
                <a:rPr lang="en-US" sz="2800" b="0" i="1" dirty="0" smtClean="0">
                  <a:solidFill>
                    <a:schemeClr val="accent1"/>
                  </a:solidFill>
                  <a:latin typeface="Times New Roman" pitchFamily="18" charset="0"/>
                  <a:ea typeface="+mn-ea"/>
                  <a:cs typeface="+mn-cs"/>
                </a:rPr>
                <a:t>B (intercept)</a:t>
              </a:r>
              <a:endParaRPr lang="en-US" sz="2800" b="0" i="1" dirty="0">
                <a:solidFill>
                  <a:schemeClr val="accent1"/>
                </a:solidFill>
                <a:latin typeface="Times New Roman" pitchFamily="18" charset="0"/>
                <a:ea typeface="+mn-ea"/>
                <a:cs typeface="+mn-cs"/>
              </a:endParaRPr>
            </a:p>
          </p:txBody>
        </p:sp>
        <p:sp>
          <p:nvSpPr>
            <p:cNvPr id="32780" name="Line 11"/>
            <p:cNvSpPr>
              <a:spLocks noChangeShapeType="1"/>
            </p:cNvSpPr>
            <p:nvPr/>
          </p:nvSpPr>
          <p:spPr bwMode="auto">
            <a:xfrm>
              <a:off x="1680" y="3360"/>
              <a:ext cx="1392" cy="0"/>
            </a:xfrm>
            <a:prstGeom prst="line">
              <a:avLst/>
            </a:prstGeom>
            <a:grpFill/>
            <a:ln w="9525">
              <a:solidFill>
                <a:schemeClr val="accent1"/>
              </a:solidFill>
              <a:round/>
              <a:headEnd/>
              <a:tailEnd type="triangle" w="med" len="med"/>
            </a:ln>
          </p:spPr>
          <p:txBody>
            <a:bodyPr/>
            <a:lstStyle/>
            <a:p>
              <a:pPr eaLnBrk="0" hangingPunct="0">
                <a:defRPr/>
              </a:pPr>
              <a:endParaRPr lang="en-US" baseline="-25000">
                <a:solidFill>
                  <a:srgbClr val="FF0000"/>
                </a:solidFill>
                <a:latin typeface="Times New Roman" pitchFamily="18" charset="0"/>
                <a:ea typeface="+mn-ea"/>
                <a:cs typeface="+mn-cs"/>
              </a:endParaRPr>
            </a:p>
          </p:txBody>
        </p:sp>
      </p:grpSp>
      <p:grpSp>
        <p:nvGrpSpPr>
          <p:cNvPr id="4" name="Group 12"/>
          <p:cNvGrpSpPr>
            <a:grpSpLocks/>
          </p:cNvGrpSpPr>
          <p:nvPr/>
        </p:nvGrpSpPr>
        <p:grpSpPr bwMode="auto">
          <a:xfrm>
            <a:off x="6324600" y="3124203"/>
            <a:ext cx="2590800" cy="1066801"/>
            <a:chOff x="3984" y="1968"/>
            <a:chExt cx="1632" cy="672"/>
          </a:xfrm>
        </p:grpSpPr>
        <p:sp>
          <p:nvSpPr>
            <p:cNvPr id="32775" name="Line 13"/>
            <p:cNvSpPr>
              <a:spLocks noChangeShapeType="1"/>
            </p:cNvSpPr>
            <p:nvPr/>
          </p:nvSpPr>
          <p:spPr bwMode="auto">
            <a:xfrm flipH="1" flipV="1">
              <a:off x="3984" y="2640"/>
              <a:ext cx="816" cy="0"/>
            </a:xfrm>
            <a:prstGeom prst="line">
              <a:avLst/>
            </a:prstGeom>
            <a:noFill/>
            <a:ln w="9525">
              <a:solidFill>
                <a:schemeClr val="accent4"/>
              </a:solidFill>
              <a:round/>
              <a:headEnd type="stealth" w="lg" len="lg"/>
              <a:tailEnd/>
            </a:ln>
          </p:spPr>
          <p:txBody>
            <a:bodyPr/>
            <a:lstStyle/>
            <a:p>
              <a:pPr eaLnBrk="0" hangingPunct="0">
                <a:defRPr/>
              </a:pPr>
              <a:endParaRPr lang="en-US" baseline="-25000">
                <a:solidFill>
                  <a:srgbClr val="FF0000"/>
                </a:solidFill>
                <a:latin typeface="Times New Roman" pitchFamily="18" charset="0"/>
                <a:ea typeface="+mn-ea"/>
                <a:cs typeface="+mn-cs"/>
              </a:endParaRPr>
            </a:p>
          </p:txBody>
        </p:sp>
        <p:sp>
          <p:nvSpPr>
            <p:cNvPr id="32776" name="Line 14"/>
            <p:cNvSpPr>
              <a:spLocks noChangeShapeType="1"/>
            </p:cNvSpPr>
            <p:nvPr/>
          </p:nvSpPr>
          <p:spPr bwMode="auto">
            <a:xfrm>
              <a:off x="4800" y="1968"/>
              <a:ext cx="0" cy="672"/>
            </a:xfrm>
            <a:prstGeom prst="line">
              <a:avLst/>
            </a:prstGeom>
            <a:noFill/>
            <a:ln w="9525">
              <a:solidFill>
                <a:schemeClr val="accent4"/>
              </a:solidFill>
              <a:round/>
              <a:headEnd type="stealth" w="lg" len="lg"/>
              <a:tailEnd/>
            </a:ln>
          </p:spPr>
          <p:txBody>
            <a:bodyPr/>
            <a:lstStyle/>
            <a:p>
              <a:pPr eaLnBrk="0" hangingPunct="0">
                <a:defRPr/>
              </a:pPr>
              <a:endParaRPr lang="en-US" baseline="-25000">
                <a:solidFill>
                  <a:srgbClr val="FF0000"/>
                </a:solidFill>
                <a:latin typeface="Times New Roman" pitchFamily="18" charset="0"/>
                <a:ea typeface="+mn-ea"/>
                <a:cs typeface="+mn-cs"/>
              </a:endParaRPr>
            </a:p>
          </p:txBody>
        </p:sp>
        <p:sp>
          <p:nvSpPr>
            <p:cNvPr id="32777" name="Text Box 15"/>
            <p:cNvSpPr txBox="1">
              <a:spLocks noChangeArrowheads="1"/>
            </p:cNvSpPr>
            <p:nvPr/>
          </p:nvSpPr>
          <p:spPr bwMode="auto">
            <a:xfrm>
              <a:off x="4512" y="2304"/>
              <a:ext cx="1104" cy="330"/>
            </a:xfrm>
            <a:prstGeom prst="rect">
              <a:avLst/>
            </a:prstGeom>
            <a:noFill/>
            <a:ln w="9525">
              <a:noFill/>
              <a:miter lim="800000"/>
              <a:headEnd/>
              <a:tailEnd/>
            </a:ln>
          </p:spPr>
          <p:txBody>
            <a:bodyPr wrap="square">
              <a:spAutoFit/>
            </a:bodyPr>
            <a:lstStyle/>
            <a:p>
              <a:pPr eaLnBrk="0" hangingPunct="0">
                <a:spcBef>
                  <a:spcPct val="50000"/>
                </a:spcBef>
                <a:defRPr/>
              </a:pPr>
              <a:r>
                <a:rPr lang="en-US" sz="2800" b="0" dirty="0" smtClean="0">
                  <a:solidFill>
                    <a:schemeClr val="accent2"/>
                  </a:solidFill>
                  <a:latin typeface="Times New Roman" pitchFamily="18" charset="0"/>
                  <a:ea typeface="+mn-ea"/>
                  <a:cs typeface="+mn-cs"/>
                </a:rPr>
                <a:t>m  (slope)</a:t>
              </a:r>
              <a:endParaRPr lang="en-US" sz="2800" b="0" dirty="0">
                <a:solidFill>
                  <a:schemeClr val="accent2"/>
                </a:solidFill>
                <a:latin typeface="Times New Roman" pitchFamily="18" charset="0"/>
                <a:ea typeface="+mn-ea"/>
                <a:cs typeface="+mn-cs"/>
              </a:endParaRPr>
            </a:p>
          </p:txBody>
        </p:sp>
      </p:grpSp>
      <p:sp>
        <p:nvSpPr>
          <p:cNvPr id="17" name="Rectangle 16"/>
          <p:cNvSpPr/>
          <p:nvPr/>
        </p:nvSpPr>
        <p:spPr>
          <a:xfrm>
            <a:off x="-1" y="6447980"/>
            <a:ext cx="9428867" cy="369332"/>
          </a:xfrm>
          <a:prstGeom prst="rect">
            <a:avLst/>
          </a:prstGeom>
        </p:spPr>
        <p:txBody>
          <a:bodyPr wrap="square">
            <a:spAutoFit/>
          </a:bodyPr>
          <a:lstStyle/>
          <a:p>
            <a:r>
              <a:rPr lang="en-US" dirty="0" smtClean="0"/>
              <a:t>Adapted from: http</a:t>
            </a:r>
            <a:r>
              <a:rPr lang="en-US" dirty="0"/>
              <a:t>://</a:t>
            </a:r>
            <a:r>
              <a:rPr lang="en-US" dirty="0" err="1"/>
              <a:t>www.sjsu.edu</a:t>
            </a:r>
            <a:r>
              <a:rPr lang="en-US" dirty="0" smtClean="0"/>
              <a:t>/people</a:t>
            </a:r>
            <a:r>
              <a:rPr lang="en-US" dirty="0"/>
              <a:t>/</a:t>
            </a:r>
            <a:r>
              <a:rPr lang="en-US" dirty="0" err="1"/>
              <a:t>steven.</a:t>
            </a:r>
            <a:r>
              <a:rPr lang="en-US" b="1" dirty="0" err="1"/>
              <a:t>macramalla</a:t>
            </a:r>
            <a:r>
              <a:rPr lang="en-US" dirty="0"/>
              <a:t>/courses/stats95/s1/</a:t>
            </a:r>
            <a:r>
              <a:rPr lang="en-US" b="1" dirty="0"/>
              <a:t>lecture 10</a:t>
            </a:r>
            <a:r>
              <a:rPr lang="en-US" dirty="0"/>
              <a:t> </a:t>
            </a:r>
          </a:p>
        </p:txBody>
      </p:sp>
    </p:spTree>
    <p:extLst>
      <p:ext uri="{BB962C8B-B14F-4D97-AF65-F5344CB8AC3E}">
        <p14:creationId xmlns:p14="http://schemas.microsoft.com/office/powerpoint/2010/main" val="35366332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0-#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0-#ppt_w/2"/>
                                          </p:val>
                                        </p:tav>
                                        <p:tav tm="100000">
                                          <p:val>
                                            <p:strVal val="#ppt_x"/>
                                          </p:val>
                                        </p:tav>
                                      </p:tavLst>
                                    </p:anim>
                                    <p:anim calcmode="lin" valueType="num">
                                      <p:cBhvr additive="base">
                                        <p:cTn id="20"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t>Scatter Plot Examples</a:t>
            </a:r>
          </a:p>
        </p:txBody>
      </p:sp>
      <p:sp>
        <p:nvSpPr>
          <p:cNvPr id="8195" name="Line 3"/>
          <p:cNvSpPr>
            <a:spLocks noChangeShapeType="1"/>
          </p:cNvSpPr>
          <p:nvPr/>
        </p:nvSpPr>
        <p:spPr bwMode="auto">
          <a:xfrm>
            <a:off x="1143000" y="4724400"/>
            <a:ext cx="0" cy="14478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196" name="Oval 4"/>
          <p:cNvSpPr>
            <a:spLocks noChangeArrowheads="1"/>
          </p:cNvSpPr>
          <p:nvPr/>
        </p:nvSpPr>
        <p:spPr bwMode="auto">
          <a:xfrm rot="-7282380">
            <a:off x="2667000" y="5867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197" name="Oval 5"/>
          <p:cNvSpPr>
            <a:spLocks noChangeArrowheads="1"/>
          </p:cNvSpPr>
          <p:nvPr/>
        </p:nvSpPr>
        <p:spPr bwMode="auto">
          <a:xfrm rot="-7282380">
            <a:off x="1371600" y="4953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198" name="Oval 6"/>
          <p:cNvSpPr>
            <a:spLocks noChangeArrowheads="1"/>
          </p:cNvSpPr>
          <p:nvPr/>
        </p:nvSpPr>
        <p:spPr bwMode="auto">
          <a:xfrm rot="-7282380">
            <a:off x="3124200" y="5791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199" name="Oval 7"/>
          <p:cNvSpPr>
            <a:spLocks noChangeArrowheads="1"/>
          </p:cNvSpPr>
          <p:nvPr/>
        </p:nvSpPr>
        <p:spPr bwMode="auto">
          <a:xfrm rot="-7282380">
            <a:off x="1752600" y="4800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0" name="Oval 8"/>
          <p:cNvSpPr>
            <a:spLocks noChangeArrowheads="1"/>
          </p:cNvSpPr>
          <p:nvPr/>
        </p:nvSpPr>
        <p:spPr bwMode="auto">
          <a:xfrm rot="-7282380">
            <a:off x="2514600" y="5486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1" name="Oval 9"/>
          <p:cNvSpPr>
            <a:spLocks noChangeArrowheads="1"/>
          </p:cNvSpPr>
          <p:nvPr/>
        </p:nvSpPr>
        <p:spPr bwMode="auto">
          <a:xfrm rot="-7282380">
            <a:off x="2819400" y="5638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2" name="Oval 10"/>
          <p:cNvSpPr>
            <a:spLocks noChangeArrowheads="1"/>
          </p:cNvSpPr>
          <p:nvPr/>
        </p:nvSpPr>
        <p:spPr bwMode="auto">
          <a:xfrm rot="-7282380">
            <a:off x="2057400" y="5029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3" name="Oval 11"/>
          <p:cNvSpPr>
            <a:spLocks noChangeArrowheads="1"/>
          </p:cNvSpPr>
          <p:nvPr/>
        </p:nvSpPr>
        <p:spPr bwMode="auto">
          <a:xfrm rot="-7282380">
            <a:off x="1295400" y="4724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4" name="Oval 12"/>
          <p:cNvSpPr>
            <a:spLocks noChangeArrowheads="1"/>
          </p:cNvSpPr>
          <p:nvPr/>
        </p:nvSpPr>
        <p:spPr bwMode="auto">
          <a:xfrm rot="-7282380">
            <a:off x="16002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5" name="Oval 13"/>
          <p:cNvSpPr>
            <a:spLocks noChangeArrowheads="1"/>
          </p:cNvSpPr>
          <p:nvPr/>
        </p:nvSpPr>
        <p:spPr bwMode="auto">
          <a:xfrm rot="-7282380">
            <a:off x="1828800" y="5334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8206" name="Oval 14"/>
          <p:cNvSpPr>
            <a:spLocks noChangeArrowheads="1"/>
          </p:cNvSpPr>
          <p:nvPr/>
        </p:nvSpPr>
        <p:spPr bwMode="auto">
          <a:xfrm rot="-7282380">
            <a:off x="2438400" y="5715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7" name="Oval 15"/>
          <p:cNvSpPr>
            <a:spLocks noChangeArrowheads="1"/>
          </p:cNvSpPr>
          <p:nvPr/>
        </p:nvSpPr>
        <p:spPr bwMode="auto">
          <a:xfrm rot="-7282380">
            <a:off x="2362200" y="5257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8" name="Oval 16"/>
          <p:cNvSpPr>
            <a:spLocks noChangeArrowheads="1"/>
          </p:cNvSpPr>
          <p:nvPr/>
        </p:nvSpPr>
        <p:spPr bwMode="auto">
          <a:xfrm rot="-7282380">
            <a:off x="2133600" y="5410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09" name="Text Box 17"/>
          <p:cNvSpPr txBox="1">
            <a:spLocks noChangeArrowheads="1"/>
          </p:cNvSpPr>
          <p:nvPr/>
        </p:nvSpPr>
        <p:spPr bwMode="auto">
          <a:xfrm>
            <a:off x="685800" y="44656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8210" name="Line 18"/>
          <p:cNvSpPr>
            <a:spLocks noChangeShapeType="1"/>
          </p:cNvSpPr>
          <p:nvPr/>
        </p:nvSpPr>
        <p:spPr bwMode="auto">
          <a:xfrm>
            <a:off x="1143000" y="61722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1" name="Text Box 19"/>
          <p:cNvSpPr txBox="1">
            <a:spLocks noChangeArrowheads="1"/>
          </p:cNvSpPr>
          <p:nvPr/>
        </p:nvSpPr>
        <p:spPr bwMode="auto">
          <a:xfrm>
            <a:off x="3405188" y="60658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8212" name="Line 20"/>
          <p:cNvSpPr>
            <a:spLocks noChangeShapeType="1"/>
          </p:cNvSpPr>
          <p:nvPr/>
        </p:nvSpPr>
        <p:spPr bwMode="auto">
          <a:xfrm flipH="1">
            <a:off x="1143000" y="2438400"/>
            <a:ext cx="0" cy="15240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3" name="Oval 21"/>
          <p:cNvSpPr>
            <a:spLocks noChangeArrowheads="1"/>
          </p:cNvSpPr>
          <p:nvPr/>
        </p:nvSpPr>
        <p:spPr bwMode="auto">
          <a:xfrm rot="-7282380">
            <a:off x="1219200" y="3657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4" name="Oval 22"/>
          <p:cNvSpPr>
            <a:spLocks noChangeArrowheads="1"/>
          </p:cNvSpPr>
          <p:nvPr/>
        </p:nvSpPr>
        <p:spPr bwMode="auto">
          <a:xfrm rot="-7282380">
            <a:off x="14478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5" name="Oval 23"/>
          <p:cNvSpPr>
            <a:spLocks noChangeArrowheads="1"/>
          </p:cNvSpPr>
          <p:nvPr/>
        </p:nvSpPr>
        <p:spPr bwMode="auto">
          <a:xfrm rot="-7282380">
            <a:off x="3124200" y="2286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6" name="Oval 24"/>
          <p:cNvSpPr>
            <a:spLocks noChangeArrowheads="1"/>
          </p:cNvSpPr>
          <p:nvPr/>
        </p:nvSpPr>
        <p:spPr bwMode="auto">
          <a:xfrm rot="-7282380">
            <a:off x="32766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7" name="Oval 25"/>
          <p:cNvSpPr>
            <a:spLocks noChangeArrowheads="1"/>
          </p:cNvSpPr>
          <p:nvPr/>
        </p:nvSpPr>
        <p:spPr bwMode="auto">
          <a:xfrm rot="-7282380">
            <a:off x="1676400" y="3505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8" name="Oval 26"/>
          <p:cNvSpPr>
            <a:spLocks noChangeArrowheads="1"/>
          </p:cNvSpPr>
          <p:nvPr/>
        </p:nvSpPr>
        <p:spPr bwMode="auto">
          <a:xfrm rot="-7282380">
            <a:off x="28956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19" name="Oval 27"/>
          <p:cNvSpPr>
            <a:spLocks noChangeArrowheads="1"/>
          </p:cNvSpPr>
          <p:nvPr/>
        </p:nvSpPr>
        <p:spPr bwMode="auto">
          <a:xfrm rot="-7282380">
            <a:off x="25146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0" name="Oval 28"/>
          <p:cNvSpPr>
            <a:spLocks noChangeArrowheads="1"/>
          </p:cNvSpPr>
          <p:nvPr/>
        </p:nvSpPr>
        <p:spPr bwMode="auto">
          <a:xfrm rot="-7282380">
            <a:off x="25908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1" name="Oval 29"/>
          <p:cNvSpPr>
            <a:spLocks noChangeArrowheads="1"/>
          </p:cNvSpPr>
          <p:nvPr/>
        </p:nvSpPr>
        <p:spPr bwMode="auto">
          <a:xfrm rot="-7282380">
            <a:off x="2209800" y="2514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2" name="Oval 30"/>
          <p:cNvSpPr>
            <a:spLocks noChangeArrowheads="1"/>
          </p:cNvSpPr>
          <p:nvPr/>
        </p:nvSpPr>
        <p:spPr bwMode="auto">
          <a:xfrm rot="-7282380">
            <a:off x="12954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3" name="Oval 31"/>
          <p:cNvSpPr>
            <a:spLocks noChangeArrowheads="1"/>
          </p:cNvSpPr>
          <p:nvPr/>
        </p:nvSpPr>
        <p:spPr bwMode="auto">
          <a:xfrm rot="-7282380">
            <a:off x="1600200" y="2895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4" name="Oval 32"/>
          <p:cNvSpPr>
            <a:spLocks noChangeArrowheads="1"/>
          </p:cNvSpPr>
          <p:nvPr/>
        </p:nvSpPr>
        <p:spPr bwMode="auto">
          <a:xfrm rot="-7282380">
            <a:off x="1905000" y="3082925"/>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8225" name="Oval 33"/>
          <p:cNvSpPr>
            <a:spLocks noChangeArrowheads="1"/>
          </p:cNvSpPr>
          <p:nvPr/>
        </p:nvSpPr>
        <p:spPr bwMode="auto">
          <a:xfrm rot="-7282380">
            <a:off x="28194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6" name="Oval 34"/>
          <p:cNvSpPr>
            <a:spLocks noChangeArrowheads="1"/>
          </p:cNvSpPr>
          <p:nvPr/>
        </p:nvSpPr>
        <p:spPr bwMode="auto">
          <a:xfrm rot="-7282380">
            <a:off x="22860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7" name="Oval 35"/>
          <p:cNvSpPr>
            <a:spLocks noChangeArrowheads="1"/>
          </p:cNvSpPr>
          <p:nvPr/>
        </p:nvSpPr>
        <p:spPr bwMode="auto">
          <a:xfrm rot="-7282380">
            <a:off x="20574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28" name="Text Box 36"/>
          <p:cNvSpPr txBox="1">
            <a:spLocks noChangeArrowheads="1"/>
          </p:cNvSpPr>
          <p:nvPr/>
        </p:nvSpPr>
        <p:spPr bwMode="auto">
          <a:xfrm>
            <a:off x="685800" y="225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8229" name="Line 37"/>
          <p:cNvSpPr>
            <a:spLocks noChangeShapeType="1"/>
          </p:cNvSpPr>
          <p:nvPr/>
        </p:nvSpPr>
        <p:spPr bwMode="auto">
          <a:xfrm>
            <a:off x="1143000" y="39624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0" name="Oval 38"/>
          <p:cNvSpPr>
            <a:spLocks noChangeArrowheads="1"/>
          </p:cNvSpPr>
          <p:nvPr/>
        </p:nvSpPr>
        <p:spPr bwMode="auto">
          <a:xfrm rot="-7282380">
            <a:off x="31242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1" name="Text Box 39"/>
          <p:cNvSpPr txBox="1">
            <a:spLocks noChangeArrowheads="1"/>
          </p:cNvSpPr>
          <p:nvPr/>
        </p:nvSpPr>
        <p:spPr bwMode="auto">
          <a:xfrm>
            <a:off x="3405188" y="38560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8232" name="Rectangle 40"/>
          <p:cNvSpPr>
            <a:spLocks noChangeArrowheads="1"/>
          </p:cNvSpPr>
          <p:nvPr/>
        </p:nvSpPr>
        <p:spPr bwMode="auto">
          <a:xfrm>
            <a:off x="4343400" y="1371600"/>
            <a:ext cx="8077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85342" tIns="42672" rIns="85342" bIns="42672"/>
          <a:lstStyle/>
          <a:p>
            <a:pPr marL="342900" indent="-342900">
              <a:spcBef>
                <a:spcPct val="20000"/>
              </a:spcBef>
              <a:buFontTx/>
              <a:buChar char="•"/>
            </a:pPr>
            <a:endParaRPr lang="en-US" sz="3200"/>
          </a:p>
        </p:txBody>
      </p:sp>
      <p:sp>
        <p:nvSpPr>
          <p:cNvPr id="8233" name="Line 41"/>
          <p:cNvSpPr>
            <a:spLocks noChangeShapeType="1"/>
          </p:cNvSpPr>
          <p:nvPr/>
        </p:nvSpPr>
        <p:spPr bwMode="auto">
          <a:xfrm>
            <a:off x="5943600" y="4724400"/>
            <a:ext cx="0" cy="14478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4" name="Oval 42"/>
          <p:cNvSpPr>
            <a:spLocks noChangeArrowheads="1"/>
          </p:cNvSpPr>
          <p:nvPr/>
        </p:nvSpPr>
        <p:spPr bwMode="auto">
          <a:xfrm rot="-7282380">
            <a:off x="6019800" y="5715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5" name="Oval 43"/>
          <p:cNvSpPr>
            <a:spLocks noChangeArrowheads="1"/>
          </p:cNvSpPr>
          <p:nvPr/>
        </p:nvSpPr>
        <p:spPr bwMode="auto">
          <a:xfrm rot="-7282380">
            <a:off x="6324600" y="5562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6" name="Oval 44"/>
          <p:cNvSpPr>
            <a:spLocks noChangeArrowheads="1"/>
          </p:cNvSpPr>
          <p:nvPr/>
        </p:nvSpPr>
        <p:spPr bwMode="auto">
          <a:xfrm rot="-7282380">
            <a:off x="7848600" y="4495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7" name="Oval 45"/>
          <p:cNvSpPr>
            <a:spLocks noChangeArrowheads="1"/>
          </p:cNvSpPr>
          <p:nvPr/>
        </p:nvSpPr>
        <p:spPr bwMode="auto">
          <a:xfrm rot="-7282380">
            <a:off x="7772400" y="4800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8" name="Oval 46"/>
          <p:cNvSpPr>
            <a:spLocks noChangeArrowheads="1"/>
          </p:cNvSpPr>
          <p:nvPr/>
        </p:nvSpPr>
        <p:spPr bwMode="auto">
          <a:xfrm rot="-7282380">
            <a:off x="6400800" y="5791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39" name="Oval 47"/>
          <p:cNvSpPr>
            <a:spLocks noChangeArrowheads="1"/>
          </p:cNvSpPr>
          <p:nvPr/>
        </p:nvSpPr>
        <p:spPr bwMode="auto">
          <a:xfrm rot="-7282380">
            <a:off x="7467600" y="4648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0" name="Oval 48"/>
          <p:cNvSpPr>
            <a:spLocks noChangeArrowheads="1"/>
          </p:cNvSpPr>
          <p:nvPr/>
        </p:nvSpPr>
        <p:spPr bwMode="auto">
          <a:xfrm rot="-7282380">
            <a:off x="7391400" y="5410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1" name="Oval 49"/>
          <p:cNvSpPr>
            <a:spLocks noChangeArrowheads="1"/>
          </p:cNvSpPr>
          <p:nvPr/>
        </p:nvSpPr>
        <p:spPr bwMode="auto">
          <a:xfrm rot="-7282380">
            <a:off x="73152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2" name="Oval 50"/>
          <p:cNvSpPr>
            <a:spLocks noChangeArrowheads="1"/>
          </p:cNvSpPr>
          <p:nvPr/>
        </p:nvSpPr>
        <p:spPr bwMode="auto">
          <a:xfrm rot="-7282380">
            <a:off x="7620000" y="4343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3" name="Oval 51"/>
          <p:cNvSpPr>
            <a:spLocks noChangeArrowheads="1"/>
          </p:cNvSpPr>
          <p:nvPr/>
        </p:nvSpPr>
        <p:spPr bwMode="auto">
          <a:xfrm rot="-7282380">
            <a:off x="6629400" y="5486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8244" name="Oval 52"/>
          <p:cNvSpPr>
            <a:spLocks noChangeArrowheads="1"/>
          </p:cNvSpPr>
          <p:nvPr/>
        </p:nvSpPr>
        <p:spPr bwMode="auto">
          <a:xfrm rot="-7282380">
            <a:off x="76200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5" name="Oval 53"/>
          <p:cNvSpPr>
            <a:spLocks noChangeArrowheads="1"/>
          </p:cNvSpPr>
          <p:nvPr/>
        </p:nvSpPr>
        <p:spPr bwMode="auto">
          <a:xfrm rot="-7282380">
            <a:off x="7010400" y="5334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6" name="Oval 54"/>
          <p:cNvSpPr>
            <a:spLocks noChangeArrowheads="1"/>
          </p:cNvSpPr>
          <p:nvPr/>
        </p:nvSpPr>
        <p:spPr bwMode="auto">
          <a:xfrm rot="-7282380">
            <a:off x="6858000" y="5638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7" name="Text Box 55"/>
          <p:cNvSpPr txBox="1">
            <a:spLocks noChangeArrowheads="1"/>
          </p:cNvSpPr>
          <p:nvPr/>
        </p:nvSpPr>
        <p:spPr bwMode="auto">
          <a:xfrm>
            <a:off x="5486400" y="44656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8248" name="Line 56"/>
          <p:cNvSpPr>
            <a:spLocks noChangeShapeType="1"/>
          </p:cNvSpPr>
          <p:nvPr/>
        </p:nvSpPr>
        <p:spPr bwMode="auto">
          <a:xfrm>
            <a:off x="5943600" y="61722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49" name="Line 57"/>
          <p:cNvSpPr>
            <a:spLocks noChangeShapeType="1"/>
          </p:cNvSpPr>
          <p:nvPr/>
        </p:nvSpPr>
        <p:spPr bwMode="auto">
          <a:xfrm flipH="1">
            <a:off x="5943600" y="2438400"/>
            <a:ext cx="0" cy="15240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0" name="Oval 58"/>
          <p:cNvSpPr>
            <a:spLocks noChangeArrowheads="1"/>
          </p:cNvSpPr>
          <p:nvPr/>
        </p:nvSpPr>
        <p:spPr bwMode="auto">
          <a:xfrm rot="-7282380">
            <a:off x="6019800" y="3657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1" name="Oval 59"/>
          <p:cNvSpPr>
            <a:spLocks noChangeArrowheads="1"/>
          </p:cNvSpPr>
          <p:nvPr/>
        </p:nvSpPr>
        <p:spPr bwMode="auto">
          <a:xfrm rot="-7282380">
            <a:off x="62484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2" name="Oval 60"/>
          <p:cNvSpPr>
            <a:spLocks noChangeArrowheads="1"/>
          </p:cNvSpPr>
          <p:nvPr/>
        </p:nvSpPr>
        <p:spPr bwMode="auto">
          <a:xfrm rot="-7282380">
            <a:off x="8153400" y="3200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3" name="Oval 61"/>
          <p:cNvSpPr>
            <a:spLocks noChangeArrowheads="1"/>
          </p:cNvSpPr>
          <p:nvPr/>
        </p:nvSpPr>
        <p:spPr bwMode="auto">
          <a:xfrm rot="-7282380">
            <a:off x="76962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4" name="Oval 62"/>
          <p:cNvSpPr>
            <a:spLocks noChangeArrowheads="1"/>
          </p:cNvSpPr>
          <p:nvPr/>
        </p:nvSpPr>
        <p:spPr bwMode="auto">
          <a:xfrm rot="-7282380">
            <a:off x="66294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5" name="Oval 63"/>
          <p:cNvSpPr>
            <a:spLocks noChangeArrowheads="1"/>
          </p:cNvSpPr>
          <p:nvPr/>
        </p:nvSpPr>
        <p:spPr bwMode="auto">
          <a:xfrm rot="-7282380">
            <a:off x="8153400" y="3505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6" name="Oval 64"/>
          <p:cNvSpPr>
            <a:spLocks noChangeArrowheads="1"/>
          </p:cNvSpPr>
          <p:nvPr/>
        </p:nvSpPr>
        <p:spPr bwMode="auto">
          <a:xfrm rot="-7282380">
            <a:off x="78486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7" name="Oval 65"/>
          <p:cNvSpPr>
            <a:spLocks noChangeArrowheads="1"/>
          </p:cNvSpPr>
          <p:nvPr/>
        </p:nvSpPr>
        <p:spPr bwMode="auto">
          <a:xfrm rot="-7282380">
            <a:off x="7391400" y="2743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8" name="Oval 66"/>
          <p:cNvSpPr>
            <a:spLocks noChangeArrowheads="1"/>
          </p:cNvSpPr>
          <p:nvPr/>
        </p:nvSpPr>
        <p:spPr bwMode="auto">
          <a:xfrm rot="-7282380">
            <a:off x="70104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59" name="Oval 67"/>
          <p:cNvSpPr>
            <a:spLocks noChangeArrowheads="1"/>
          </p:cNvSpPr>
          <p:nvPr/>
        </p:nvSpPr>
        <p:spPr bwMode="auto">
          <a:xfrm rot="-7282380">
            <a:off x="61722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0" name="Oval 68"/>
          <p:cNvSpPr>
            <a:spLocks noChangeArrowheads="1"/>
          </p:cNvSpPr>
          <p:nvPr/>
        </p:nvSpPr>
        <p:spPr bwMode="auto">
          <a:xfrm rot="-7282380">
            <a:off x="6400800" y="2895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1" name="Oval 69"/>
          <p:cNvSpPr>
            <a:spLocks noChangeArrowheads="1"/>
          </p:cNvSpPr>
          <p:nvPr/>
        </p:nvSpPr>
        <p:spPr bwMode="auto">
          <a:xfrm rot="-7282380">
            <a:off x="6705600" y="3082925"/>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8262" name="Oval 70"/>
          <p:cNvSpPr>
            <a:spLocks noChangeArrowheads="1"/>
          </p:cNvSpPr>
          <p:nvPr/>
        </p:nvSpPr>
        <p:spPr bwMode="auto">
          <a:xfrm rot="-7282380">
            <a:off x="76200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3" name="Oval 71"/>
          <p:cNvSpPr>
            <a:spLocks noChangeArrowheads="1"/>
          </p:cNvSpPr>
          <p:nvPr/>
        </p:nvSpPr>
        <p:spPr bwMode="auto">
          <a:xfrm rot="-7282380">
            <a:off x="7086600" y="2895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4" name="Oval 72"/>
          <p:cNvSpPr>
            <a:spLocks noChangeArrowheads="1"/>
          </p:cNvSpPr>
          <p:nvPr/>
        </p:nvSpPr>
        <p:spPr bwMode="auto">
          <a:xfrm rot="-7282380">
            <a:off x="7315200" y="2438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5" name="Text Box 73"/>
          <p:cNvSpPr txBox="1">
            <a:spLocks noChangeArrowheads="1"/>
          </p:cNvSpPr>
          <p:nvPr/>
        </p:nvSpPr>
        <p:spPr bwMode="auto">
          <a:xfrm>
            <a:off x="5486400" y="225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8266" name="Line 74"/>
          <p:cNvSpPr>
            <a:spLocks noChangeShapeType="1"/>
          </p:cNvSpPr>
          <p:nvPr/>
        </p:nvSpPr>
        <p:spPr bwMode="auto">
          <a:xfrm>
            <a:off x="5943600" y="39624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7" name="Oval 75"/>
          <p:cNvSpPr>
            <a:spLocks noChangeArrowheads="1"/>
          </p:cNvSpPr>
          <p:nvPr/>
        </p:nvSpPr>
        <p:spPr bwMode="auto">
          <a:xfrm rot="-7282380">
            <a:off x="79248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268" name="Text Box 76"/>
          <p:cNvSpPr txBox="1">
            <a:spLocks noChangeArrowheads="1"/>
          </p:cNvSpPr>
          <p:nvPr/>
        </p:nvSpPr>
        <p:spPr bwMode="auto">
          <a:xfrm>
            <a:off x="8205788" y="38560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8269" name="Text Box 77"/>
          <p:cNvSpPr txBox="1">
            <a:spLocks noChangeArrowheads="1"/>
          </p:cNvSpPr>
          <p:nvPr/>
        </p:nvSpPr>
        <p:spPr bwMode="auto">
          <a:xfrm>
            <a:off x="8229600" y="606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8270" name="Text Box 78"/>
          <p:cNvSpPr txBox="1">
            <a:spLocks noChangeArrowheads="1"/>
          </p:cNvSpPr>
          <p:nvPr/>
        </p:nvSpPr>
        <p:spPr bwMode="auto">
          <a:xfrm>
            <a:off x="1143000" y="1676400"/>
            <a:ext cx="2667000" cy="409575"/>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eaLnBrk="0" hangingPunct="0"/>
            <a:r>
              <a:rPr lang="en-US" sz="2000" b="1"/>
              <a:t>Linear relationships</a:t>
            </a:r>
          </a:p>
        </p:txBody>
      </p:sp>
      <p:sp>
        <p:nvSpPr>
          <p:cNvPr id="8271" name="Text Box 79"/>
          <p:cNvSpPr txBox="1">
            <a:spLocks noChangeArrowheads="1"/>
          </p:cNvSpPr>
          <p:nvPr/>
        </p:nvSpPr>
        <p:spPr bwMode="auto">
          <a:xfrm>
            <a:off x="5715000" y="1676400"/>
            <a:ext cx="3200400" cy="409575"/>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eaLnBrk="0" hangingPunct="0"/>
            <a:r>
              <a:rPr lang="en-US" sz="2000" b="1"/>
              <a:t>Curvilinear relationships</a:t>
            </a:r>
          </a:p>
        </p:txBody>
      </p:sp>
      <p:sp>
        <p:nvSpPr>
          <p:cNvPr id="8272" name="Line 80"/>
          <p:cNvSpPr>
            <a:spLocks noChangeShapeType="1"/>
          </p:cNvSpPr>
          <p:nvPr/>
        </p:nvSpPr>
        <p:spPr bwMode="auto">
          <a:xfrm>
            <a:off x="4648200" y="1676400"/>
            <a:ext cx="0" cy="4724400"/>
          </a:xfrm>
          <a:prstGeom prst="line">
            <a:avLst/>
          </a:prstGeom>
          <a:noFill/>
          <a:ln w="28575">
            <a:solidFill>
              <a:schemeClr val="accent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81" name="Rectangle 80"/>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81159547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a:t>Scatter Plot Examples</a:t>
            </a:r>
          </a:p>
        </p:txBody>
      </p:sp>
      <p:sp>
        <p:nvSpPr>
          <p:cNvPr id="9219" name="Line 3"/>
          <p:cNvSpPr>
            <a:spLocks noChangeShapeType="1"/>
          </p:cNvSpPr>
          <p:nvPr/>
        </p:nvSpPr>
        <p:spPr bwMode="auto">
          <a:xfrm>
            <a:off x="1143000" y="4724400"/>
            <a:ext cx="0" cy="14478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0" name="Oval 4"/>
          <p:cNvSpPr>
            <a:spLocks noChangeArrowheads="1"/>
          </p:cNvSpPr>
          <p:nvPr/>
        </p:nvSpPr>
        <p:spPr bwMode="auto">
          <a:xfrm rot="-7282380">
            <a:off x="2743200" y="5791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1" name="Oval 5"/>
          <p:cNvSpPr>
            <a:spLocks noChangeArrowheads="1"/>
          </p:cNvSpPr>
          <p:nvPr/>
        </p:nvSpPr>
        <p:spPr bwMode="auto">
          <a:xfrm rot="-7282380">
            <a:off x="1371600" y="4953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2" name="Oval 6"/>
          <p:cNvSpPr>
            <a:spLocks noChangeArrowheads="1"/>
          </p:cNvSpPr>
          <p:nvPr/>
        </p:nvSpPr>
        <p:spPr bwMode="auto">
          <a:xfrm rot="-7282380">
            <a:off x="3124200" y="5791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3" name="Oval 7"/>
          <p:cNvSpPr>
            <a:spLocks noChangeArrowheads="1"/>
          </p:cNvSpPr>
          <p:nvPr/>
        </p:nvSpPr>
        <p:spPr bwMode="auto">
          <a:xfrm rot="-7282380">
            <a:off x="1752600" y="4800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4" name="Oval 8"/>
          <p:cNvSpPr>
            <a:spLocks noChangeArrowheads="1"/>
          </p:cNvSpPr>
          <p:nvPr/>
        </p:nvSpPr>
        <p:spPr bwMode="auto">
          <a:xfrm rot="-7282380">
            <a:off x="2514600" y="5486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5" name="Oval 9"/>
          <p:cNvSpPr>
            <a:spLocks noChangeArrowheads="1"/>
          </p:cNvSpPr>
          <p:nvPr/>
        </p:nvSpPr>
        <p:spPr bwMode="auto">
          <a:xfrm rot="-7282380">
            <a:off x="2819400" y="5638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6" name="Oval 10"/>
          <p:cNvSpPr>
            <a:spLocks noChangeArrowheads="1"/>
          </p:cNvSpPr>
          <p:nvPr/>
        </p:nvSpPr>
        <p:spPr bwMode="auto">
          <a:xfrm rot="-7282380">
            <a:off x="21336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7" name="Oval 11"/>
          <p:cNvSpPr>
            <a:spLocks noChangeArrowheads="1"/>
          </p:cNvSpPr>
          <p:nvPr/>
        </p:nvSpPr>
        <p:spPr bwMode="auto">
          <a:xfrm rot="-7282380">
            <a:off x="1295400" y="4724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8" name="Oval 12"/>
          <p:cNvSpPr>
            <a:spLocks noChangeArrowheads="1"/>
          </p:cNvSpPr>
          <p:nvPr/>
        </p:nvSpPr>
        <p:spPr bwMode="auto">
          <a:xfrm rot="-7282380">
            <a:off x="16002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29" name="Oval 13"/>
          <p:cNvSpPr>
            <a:spLocks noChangeArrowheads="1"/>
          </p:cNvSpPr>
          <p:nvPr/>
        </p:nvSpPr>
        <p:spPr bwMode="auto">
          <a:xfrm rot="-7282380">
            <a:off x="1905000" y="5181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9230" name="Oval 14"/>
          <p:cNvSpPr>
            <a:spLocks noChangeArrowheads="1"/>
          </p:cNvSpPr>
          <p:nvPr/>
        </p:nvSpPr>
        <p:spPr bwMode="auto">
          <a:xfrm rot="-7282380">
            <a:off x="2438400" y="5715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1" name="Oval 15"/>
          <p:cNvSpPr>
            <a:spLocks noChangeArrowheads="1"/>
          </p:cNvSpPr>
          <p:nvPr/>
        </p:nvSpPr>
        <p:spPr bwMode="auto">
          <a:xfrm rot="-7282380">
            <a:off x="2362200" y="5257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2" name="Oval 16"/>
          <p:cNvSpPr>
            <a:spLocks noChangeArrowheads="1"/>
          </p:cNvSpPr>
          <p:nvPr/>
        </p:nvSpPr>
        <p:spPr bwMode="auto">
          <a:xfrm rot="-7282380">
            <a:off x="2133600" y="5410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3" name="Text Box 17"/>
          <p:cNvSpPr txBox="1">
            <a:spLocks noChangeArrowheads="1"/>
          </p:cNvSpPr>
          <p:nvPr/>
        </p:nvSpPr>
        <p:spPr bwMode="auto">
          <a:xfrm>
            <a:off x="685800" y="44656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9234" name="Line 18"/>
          <p:cNvSpPr>
            <a:spLocks noChangeShapeType="1"/>
          </p:cNvSpPr>
          <p:nvPr/>
        </p:nvSpPr>
        <p:spPr bwMode="auto">
          <a:xfrm>
            <a:off x="1143000" y="61722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5" name="Text Box 19"/>
          <p:cNvSpPr txBox="1">
            <a:spLocks noChangeArrowheads="1"/>
          </p:cNvSpPr>
          <p:nvPr/>
        </p:nvSpPr>
        <p:spPr bwMode="auto">
          <a:xfrm>
            <a:off x="3405188" y="60658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9236" name="Line 20"/>
          <p:cNvSpPr>
            <a:spLocks noChangeShapeType="1"/>
          </p:cNvSpPr>
          <p:nvPr/>
        </p:nvSpPr>
        <p:spPr bwMode="auto">
          <a:xfrm flipH="1">
            <a:off x="1143000" y="2438400"/>
            <a:ext cx="0" cy="15240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7" name="Oval 21"/>
          <p:cNvSpPr>
            <a:spLocks noChangeArrowheads="1"/>
          </p:cNvSpPr>
          <p:nvPr/>
        </p:nvSpPr>
        <p:spPr bwMode="auto">
          <a:xfrm rot="-7282380">
            <a:off x="1219200" y="3657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8" name="Oval 22"/>
          <p:cNvSpPr>
            <a:spLocks noChangeArrowheads="1"/>
          </p:cNvSpPr>
          <p:nvPr/>
        </p:nvSpPr>
        <p:spPr bwMode="auto">
          <a:xfrm rot="-7282380">
            <a:off x="14478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39" name="Oval 23"/>
          <p:cNvSpPr>
            <a:spLocks noChangeArrowheads="1"/>
          </p:cNvSpPr>
          <p:nvPr/>
        </p:nvSpPr>
        <p:spPr bwMode="auto">
          <a:xfrm rot="-7282380">
            <a:off x="3124200" y="2286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0" name="Oval 24"/>
          <p:cNvSpPr>
            <a:spLocks noChangeArrowheads="1"/>
          </p:cNvSpPr>
          <p:nvPr/>
        </p:nvSpPr>
        <p:spPr bwMode="auto">
          <a:xfrm rot="-7282380">
            <a:off x="32766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1" name="Oval 25"/>
          <p:cNvSpPr>
            <a:spLocks noChangeArrowheads="1"/>
          </p:cNvSpPr>
          <p:nvPr/>
        </p:nvSpPr>
        <p:spPr bwMode="auto">
          <a:xfrm rot="-7282380">
            <a:off x="1676400" y="3505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2" name="Oval 26"/>
          <p:cNvSpPr>
            <a:spLocks noChangeArrowheads="1"/>
          </p:cNvSpPr>
          <p:nvPr/>
        </p:nvSpPr>
        <p:spPr bwMode="auto">
          <a:xfrm rot="-7282380">
            <a:off x="3429000" y="2438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3" name="Oval 27"/>
          <p:cNvSpPr>
            <a:spLocks noChangeArrowheads="1"/>
          </p:cNvSpPr>
          <p:nvPr/>
        </p:nvSpPr>
        <p:spPr bwMode="auto">
          <a:xfrm rot="-7282380">
            <a:off x="25908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4" name="Oval 28"/>
          <p:cNvSpPr>
            <a:spLocks noChangeArrowheads="1"/>
          </p:cNvSpPr>
          <p:nvPr/>
        </p:nvSpPr>
        <p:spPr bwMode="auto">
          <a:xfrm rot="-7282380">
            <a:off x="25908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5" name="Oval 29"/>
          <p:cNvSpPr>
            <a:spLocks noChangeArrowheads="1"/>
          </p:cNvSpPr>
          <p:nvPr/>
        </p:nvSpPr>
        <p:spPr bwMode="auto">
          <a:xfrm rot="-7282380">
            <a:off x="29718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6" name="Oval 30"/>
          <p:cNvSpPr>
            <a:spLocks noChangeArrowheads="1"/>
          </p:cNvSpPr>
          <p:nvPr/>
        </p:nvSpPr>
        <p:spPr bwMode="auto">
          <a:xfrm rot="-7282380">
            <a:off x="2286000" y="2819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7" name="Oval 31"/>
          <p:cNvSpPr>
            <a:spLocks noChangeArrowheads="1"/>
          </p:cNvSpPr>
          <p:nvPr/>
        </p:nvSpPr>
        <p:spPr bwMode="auto">
          <a:xfrm rot="-7282380">
            <a:off x="1676400" y="3200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48" name="Oval 32"/>
          <p:cNvSpPr>
            <a:spLocks noChangeArrowheads="1"/>
          </p:cNvSpPr>
          <p:nvPr/>
        </p:nvSpPr>
        <p:spPr bwMode="auto">
          <a:xfrm rot="-7282380">
            <a:off x="1905000" y="3082925"/>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9249" name="Oval 33"/>
          <p:cNvSpPr>
            <a:spLocks noChangeArrowheads="1"/>
          </p:cNvSpPr>
          <p:nvPr/>
        </p:nvSpPr>
        <p:spPr bwMode="auto">
          <a:xfrm rot="-7282380">
            <a:off x="28194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0" name="Oval 34"/>
          <p:cNvSpPr>
            <a:spLocks noChangeArrowheads="1"/>
          </p:cNvSpPr>
          <p:nvPr/>
        </p:nvSpPr>
        <p:spPr bwMode="auto">
          <a:xfrm rot="-7282380">
            <a:off x="22860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1" name="Oval 35"/>
          <p:cNvSpPr>
            <a:spLocks noChangeArrowheads="1"/>
          </p:cNvSpPr>
          <p:nvPr/>
        </p:nvSpPr>
        <p:spPr bwMode="auto">
          <a:xfrm rot="-7282380">
            <a:off x="20574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2" name="Text Box 36"/>
          <p:cNvSpPr txBox="1">
            <a:spLocks noChangeArrowheads="1"/>
          </p:cNvSpPr>
          <p:nvPr/>
        </p:nvSpPr>
        <p:spPr bwMode="auto">
          <a:xfrm>
            <a:off x="685800" y="225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9253" name="Line 37"/>
          <p:cNvSpPr>
            <a:spLocks noChangeShapeType="1"/>
          </p:cNvSpPr>
          <p:nvPr/>
        </p:nvSpPr>
        <p:spPr bwMode="auto">
          <a:xfrm>
            <a:off x="1143000" y="39624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4" name="Text Box 38"/>
          <p:cNvSpPr txBox="1">
            <a:spLocks noChangeArrowheads="1"/>
          </p:cNvSpPr>
          <p:nvPr/>
        </p:nvSpPr>
        <p:spPr bwMode="auto">
          <a:xfrm>
            <a:off x="3405188" y="38560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9255" name="Rectangle 39"/>
          <p:cNvSpPr>
            <a:spLocks noChangeArrowheads="1"/>
          </p:cNvSpPr>
          <p:nvPr/>
        </p:nvSpPr>
        <p:spPr bwMode="auto">
          <a:xfrm>
            <a:off x="4343400" y="1371600"/>
            <a:ext cx="8077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85342" tIns="42672" rIns="85342" bIns="42672"/>
          <a:lstStyle/>
          <a:p>
            <a:pPr marL="342900" indent="-342900">
              <a:spcBef>
                <a:spcPct val="20000"/>
              </a:spcBef>
              <a:buFontTx/>
              <a:buChar char="•"/>
            </a:pPr>
            <a:endParaRPr lang="en-US" sz="3200"/>
          </a:p>
        </p:txBody>
      </p:sp>
      <p:sp>
        <p:nvSpPr>
          <p:cNvPr id="9256" name="Line 40"/>
          <p:cNvSpPr>
            <a:spLocks noChangeShapeType="1"/>
          </p:cNvSpPr>
          <p:nvPr/>
        </p:nvSpPr>
        <p:spPr bwMode="auto">
          <a:xfrm>
            <a:off x="5943600" y="4724400"/>
            <a:ext cx="0" cy="14478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7" name="Oval 41"/>
          <p:cNvSpPr>
            <a:spLocks noChangeArrowheads="1"/>
          </p:cNvSpPr>
          <p:nvPr/>
        </p:nvSpPr>
        <p:spPr bwMode="auto">
          <a:xfrm rot="-7282380">
            <a:off x="60960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8" name="Oval 42"/>
          <p:cNvSpPr>
            <a:spLocks noChangeArrowheads="1"/>
          </p:cNvSpPr>
          <p:nvPr/>
        </p:nvSpPr>
        <p:spPr bwMode="auto">
          <a:xfrm rot="-7282380">
            <a:off x="6096000" y="4648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59" name="Oval 43"/>
          <p:cNvSpPr>
            <a:spLocks noChangeArrowheads="1"/>
          </p:cNvSpPr>
          <p:nvPr/>
        </p:nvSpPr>
        <p:spPr bwMode="auto">
          <a:xfrm rot="-7282380">
            <a:off x="6553200" y="5257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0" name="Oval 44"/>
          <p:cNvSpPr>
            <a:spLocks noChangeArrowheads="1"/>
          </p:cNvSpPr>
          <p:nvPr/>
        </p:nvSpPr>
        <p:spPr bwMode="auto">
          <a:xfrm rot="-7282380">
            <a:off x="7391400" y="5867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1" name="Oval 45"/>
          <p:cNvSpPr>
            <a:spLocks noChangeArrowheads="1"/>
          </p:cNvSpPr>
          <p:nvPr/>
        </p:nvSpPr>
        <p:spPr bwMode="auto">
          <a:xfrm rot="-7282380">
            <a:off x="6248400" y="5334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2" name="Oval 46"/>
          <p:cNvSpPr>
            <a:spLocks noChangeArrowheads="1"/>
          </p:cNvSpPr>
          <p:nvPr/>
        </p:nvSpPr>
        <p:spPr bwMode="auto">
          <a:xfrm rot="-7282380">
            <a:off x="6934200" y="4724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3" name="Oval 47"/>
          <p:cNvSpPr>
            <a:spLocks noChangeArrowheads="1"/>
          </p:cNvSpPr>
          <p:nvPr/>
        </p:nvSpPr>
        <p:spPr bwMode="auto">
          <a:xfrm rot="-7282380">
            <a:off x="7315200" y="5410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4" name="Oval 48"/>
          <p:cNvSpPr>
            <a:spLocks noChangeArrowheads="1"/>
          </p:cNvSpPr>
          <p:nvPr/>
        </p:nvSpPr>
        <p:spPr bwMode="auto">
          <a:xfrm rot="-7282380">
            <a:off x="7239000" y="5029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5" name="Oval 49"/>
          <p:cNvSpPr>
            <a:spLocks noChangeArrowheads="1"/>
          </p:cNvSpPr>
          <p:nvPr/>
        </p:nvSpPr>
        <p:spPr bwMode="auto">
          <a:xfrm rot="-7282380">
            <a:off x="6934200" y="5029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6" name="Oval 50"/>
          <p:cNvSpPr>
            <a:spLocks noChangeArrowheads="1"/>
          </p:cNvSpPr>
          <p:nvPr/>
        </p:nvSpPr>
        <p:spPr bwMode="auto">
          <a:xfrm rot="-7282380">
            <a:off x="6553200" y="4800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9267" name="Oval 51"/>
          <p:cNvSpPr>
            <a:spLocks noChangeArrowheads="1"/>
          </p:cNvSpPr>
          <p:nvPr/>
        </p:nvSpPr>
        <p:spPr bwMode="auto">
          <a:xfrm rot="-7282380">
            <a:off x="7543800" y="5029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8" name="Oval 52"/>
          <p:cNvSpPr>
            <a:spLocks noChangeArrowheads="1"/>
          </p:cNvSpPr>
          <p:nvPr/>
        </p:nvSpPr>
        <p:spPr bwMode="auto">
          <a:xfrm rot="-7282380">
            <a:off x="7010400" y="5334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69" name="Oval 53"/>
          <p:cNvSpPr>
            <a:spLocks noChangeArrowheads="1"/>
          </p:cNvSpPr>
          <p:nvPr/>
        </p:nvSpPr>
        <p:spPr bwMode="auto">
          <a:xfrm rot="-7282380">
            <a:off x="6781800" y="5715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0" name="Text Box 54"/>
          <p:cNvSpPr txBox="1">
            <a:spLocks noChangeArrowheads="1"/>
          </p:cNvSpPr>
          <p:nvPr/>
        </p:nvSpPr>
        <p:spPr bwMode="auto">
          <a:xfrm>
            <a:off x="5486400" y="44656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9271" name="Line 55"/>
          <p:cNvSpPr>
            <a:spLocks noChangeShapeType="1"/>
          </p:cNvSpPr>
          <p:nvPr/>
        </p:nvSpPr>
        <p:spPr bwMode="auto">
          <a:xfrm>
            <a:off x="5943600" y="61722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2" name="Line 56"/>
          <p:cNvSpPr>
            <a:spLocks noChangeShapeType="1"/>
          </p:cNvSpPr>
          <p:nvPr/>
        </p:nvSpPr>
        <p:spPr bwMode="auto">
          <a:xfrm flipH="1">
            <a:off x="5943600" y="2438400"/>
            <a:ext cx="0" cy="15240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3" name="Oval 57"/>
          <p:cNvSpPr>
            <a:spLocks noChangeArrowheads="1"/>
          </p:cNvSpPr>
          <p:nvPr/>
        </p:nvSpPr>
        <p:spPr bwMode="auto">
          <a:xfrm rot="-7282380">
            <a:off x="7086600" y="2514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4" name="Oval 58"/>
          <p:cNvSpPr>
            <a:spLocks noChangeArrowheads="1"/>
          </p:cNvSpPr>
          <p:nvPr/>
        </p:nvSpPr>
        <p:spPr bwMode="auto">
          <a:xfrm rot="-7282380">
            <a:off x="6248400" y="3352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5" name="Oval 59"/>
          <p:cNvSpPr>
            <a:spLocks noChangeArrowheads="1"/>
          </p:cNvSpPr>
          <p:nvPr/>
        </p:nvSpPr>
        <p:spPr bwMode="auto">
          <a:xfrm rot="-7282380">
            <a:off x="73152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6" name="Oval 60"/>
          <p:cNvSpPr>
            <a:spLocks noChangeArrowheads="1"/>
          </p:cNvSpPr>
          <p:nvPr/>
        </p:nvSpPr>
        <p:spPr bwMode="auto">
          <a:xfrm rot="-7282380">
            <a:off x="76962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7" name="Oval 61"/>
          <p:cNvSpPr>
            <a:spLocks noChangeArrowheads="1"/>
          </p:cNvSpPr>
          <p:nvPr/>
        </p:nvSpPr>
        <p:spPr bwMode="auto">
          <a:xfrm rot="-7282380">
            <a:off x="65532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8" name="Oval 62"/>
          <p:cNvSpPr>
            <a:spLocks noChangeArrowheads="1"/>
          </p:cNvSpPr>
          <p:nvPr/>
        </p:nvSpPr>
        <p:spPr bwMode="auto">
          <a:xfrm rot="-7282380">
            <a:off x="6629400" y="3657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79" name="Oval 63"/>
          <p:cNvSpPr>
            <a:spLocks noChangeArrowheads="1"/>
          </p:cNvSpPr>
          <p:nvPr/>
        </p:nvSpPr>
        <p:spPr bwMode="auto">
          <a:xfrm rot="-7282380">
            <a:off x="68580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0" name="Oval 64"/>
          <p:cNvSpPr>
            <a:spLocks noChangeArrowheads="1"/>
          </p:cNvSpPr>
          <p:nvPr/>
        </p:nvSpPr>
        <p:spPr bwMode="auto">
          <a:xfrm rot="-7282380">
            <a:off x="73914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1" name="Oval 65"/>
          <p:cNvSpPr>
            <a:spLocks noChangeArrowheads="1"/>
          </p:cNvSpPr>
          <p:nvPr/>
        </p:nvSpPr>
        <p:spPr bwMode="auto">
          <a:xfrm rot="-7282380">
            <a:off x="6858000" y="2286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2" name="Oval 66"/>
          <p:cNvSpPr>
            <a:spLocks noChangeArrowheads="1"/>
          </p:cNvSpPr>
          <p:nvPr/>
        </p:nvSpPr>
        <p:spPr bwMode="auto">
          <a:xfrm rot="-7282380">
            <a:off x="62484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3" name="Oval 67"/>
          <p:cNvSpPr>
            <a:spLocks noChangeArrowheads="1"/>
          </p:cNvSpPr>
          <p:nvPr/>
        </p:nvSpPr>
        <p:spPr bwMode="auto">
          <a:xfrm rot="-7282380">
            <a:off x="61722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4" name="Oval 68"/>
          <p:cNvSpPr>
            <a:spLocks noChangeArrowheads="1"/>
          </p:cNvSpPr>
          <p:nvPr/>
        </p:nvSpPr>
        <p:spPr bwMode="auto">
          <a:xfrm rot="-7282380">
            <a:off x="67056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9285" name="Oval 69"/>
          <p:cNvSpPr>
            <a:spLocks noChangeArrowheads="1"/>
          </p:cNvSpPr>
          <p:nvPr/>
        </p:nvSpPr>
        <p:spPr bwMode="auto">
          <a:xfrm rot="-7282380">
            <a:off x="76200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6" name="Oval 70"/>
          <p:cNvSpPr>
            <a:spLocks noChangeArrowheads="1"/>
          </p:cNvSpPr>
          <p:nvPr/>
        </p:nvSpPr>
        <p:spPr bwMode="auto">
          <a:xfrm rot="-7282380">
            <a:off x="7086600" y="2895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7" name="Oval 71"/>
          <p:cNvSpPr>
            <a:spLocks noChangeArrowheads="1"/>
          </p:cNvSpPr>
          <p:nvPr/>
        </p:nvSpPr>
        <p:spPr bwMode="auto">
          <a:xfrm rot="-7282380">
            <a:off x="7315200" y="2133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88" name="Text Box 72"/>
          <p:cNvSpPr txBox="1">
            <a:spLocks noChangeArrowheads="1"/>
          </p:cNvSpPr>
          <p:nvPr/>
        </p:nvSpPr>
        <p:spPr bwMode="auto">
          <a:xfrm>
            <a:off x="5486400" y="225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9289" name="Line 73"/>
          <p:cNvSpPr>
            <a:spLocks noChangeShapeType="1"/>
          </p:cNvSpPr>
          <p:nvPr/>
        </p:nvSpPr>
        <p:spPr bwMode="auto">
          <a:xfrm>
            <a:off x="5943600" y="39624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90" name="Oval 74"/>
          <p:cNvSpPr>
            <a:spLocks noChangeArrowheads="1"/>
          </p:cNvSpPr>
          <p:nvPr/>
        </p:nvSpPr>
        <p:spPr bwMode="auto">
          <a:xfrm rot="-7282380">
            <a:off x="8153400" y="2362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91" name="Text Box 75"/>
          <p:cNvSpPr txBox="1">
            <a:spLocks noChangeArrowheads="1"/>
          </p:cNvSpPr>
          <p:nvPr/>
        </p:nvSpPr>
        <p:spPr bwMode="auto">
          <a:xfrm>
            <a:off x="8205788" y="38560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9292" name="Text Box 76"/>
          <p:cNvSpPr txBox="1">
            <a:spLocks noChangeArrowheads="1"/>
          </p:cNvSpPr>
          <p:nvPr/>
        </p:nvSpPr>
        <p:spPr bwMode="auto">
          <a:xfrm>
            <a:off x="8229600" y="60658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9293" name="Text Box 77"/>
          <p:cNvSpPr txBox="1">
            <a:spLocks noChangeArrowheads="1"/>
          </p:cNvSpPr>
          <p:nvPr/>
        </p:nvSpPr>
        <p:spPr bwMode="auto">
          <a:xfrm>
            <a:off x="1143000" y="1676400"/>
            <a:ext cx="2667000" cy="409575"/>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eaLnBrk="0" hangingPunct="0"/>
            <a:r>
              <a:rPr lang="en-US" sz="2000" b="1"/>
              <a:t>Strong relationships</a:t>
            </a:r>
          </a:p>
        </p:txBody>
      </p:sp>
      <p:sp>
        <p:nvSpPr>
          <p:cNvPr id="9294" name="Text Box 78"/>
          <p:cNvSpPr txBox="1">
            <a:spLocks noChangeArrowheads="1"/>
          </p:cNvSpPr>
          <p:nvPr/>
        </p:nvSpPr>
        <p:spPr bwMode="auto">
          <a:xfrm>
            <a:off x="6019800" y="1676400"/>
            <a:ext cx="2590800" cy="409575"/>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eaLnBrk="0" hangingPunct="0"/>
            <a:r>
              <a:rPr lang="en-US" sz="2000" b="1" dirty="0"/>
              <a:t>Weak relationships</a:t>
            </a:r>
          </a:p>
        </p:txBody>
      </p:sp>
      <p:sp>
        <p:nvSpPr>
          <p:cNvPr id="9295" name="Line 79"/>
          <p:cNvSpPr>
            <a:spLocks noChangeShapeType="1"/>
          </p:cNvSpPr>
          <p:nvPr/>
        </p:nvSpPr>
        <p:spPr bwMode="auto">
          <a:xfrm>
            <a:off x="4648200" y="1676400"/>
            <a:ext cx="0" cy="4724400"/>
          </a:xfrm>
          <a:prstGeom prst="line">
            <a:avLst/>
          </a:prstGeom>
          <a:noFill/>
          <a:ln w="28575">
            <a:solidFill>
              <a:schemeClr val="accent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296" name="Text Box 80"/>
          <p:cNvSpPr txBox="1">
            <a:spLocks noChangeArrowheads="1"/>
          </p:cNvSpPr>
          <p:nvPr/>
        </p:nvSpPr>
        <p:spPr bwMode="auto">
          <a:xfrm>
            <a:off x="7467600" y="1219200"/>
            <a:ext cx="147478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sz="2000" i="1">
                <a:solidFill>
                  <a:schemeClr val="tx2"/>
                </a:solidFill>
                <a:latin typeface="Tahoma" charset="0"/>
              </a:rPr>
              <a:t>(continued)</a:t>
            </a:r>
          </a:p>
        </p:txBody>
      </p:sp>
      <p:sp>
        <p:nvSpPr>
          <p:cNvPr id="9297" name="Oval 81"/>
          <p:cNvSpPr>
            <a:spLocks noChangeArrowheads="1"/>
          </p:cNvSpPr>
          <p:nvPr/>
        </p:nvSpPr>
        <p:spPr bwMode="auto">
          <a:xfrm rot="-7282380">
            <a:off x="8001000" y="2819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98" name="Oval 82"/>
          <p:cNvSpPr>
            <a:spLocks noChangeArrowheads="1"/>
          </p:cNvSpPr>
          <p:nvPr/>
        </p:nvSpPr>
        <p:spPr bwMode="auto">
          <a:xfrm rot="-7282380">
            <a:off x="7848600" y="2209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299" name="Oval 83"/>
          <p:cNvSpPr>
            <a:spLocks noChangeArrowheads="1"/>
          </p:cNvSpPr>
          <p:nvPr/>
        </p:nvSpPr>
        <p:spPr bwMode="auto">
          <a:xfrm rot="-7282380">
            <a:off x="7620000" y="5562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0" name="Oval 84"/>
          <p:cNvSpPr>
            <a:spLocks noChangeArrowheads="1"/>
          </p:cNvSpPr>
          <p:nvPr/>
        </p:nvSpPr>
        <p:spPr bwMode="auto">
          <a:xfrm rot="-7282380">
            <a:off x="8001000" y="5257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1" name="Oval 85"/>
          <p:cNvSpPr>
            <a:spLocks noChangeArrowheads="1"/>
          </p:cNvSpPr>
          <p:nvPr/>
        </p:nvSpPr>
        <p:spPr bwMode="auto">
          <a:xfrm rot="-7282380">
            <a:off x="7848600" y="4953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2" name="Oval 86"/>
          <p:cNvSpPr>
            <a:spLocks noChangeArrowheads="1"/>
          </p:cNvSpPr>
          <p:nvPr/>
        </p:nvSpPr>
        <p:spPr bwMode="auto">
          <a:xfrm rot="-7282380">
            <a:off x="8001000" y="5638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3" name="Oval 87"/>
          <p:cNvSpPr>
            <a:spLocks noChangeArrowheads="1"/>
          </p:cNvSpPr>
          <p:nvPr/>
        </p:nvSpPr>
        <p:spPr bwMode="auto">
          <a:xfrm rot="-7282380">
            <a:off x="7315200" y="4724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4" name="Oval 88"/>
          <p:cNvSpPr>
            <a:spLocks noChangeArrowheads="1"/>
          </p:cNvSpPr>
          <p:nvPr/>
        </p:nvSpPr>
        <p:spPr bwMode="auto">
          <a:xfrm rot="-7282380">
            <a:off x="6629400" y="4343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305" name="Line 89"/>
          <p:cNvSpPr>
            <a:spLocks noChangeShapeType="1"/>
          </p:cNvSpPr>
          <p:nvPr/>
        </p:nvSpPr>
        <p:spPr bwMode="auto">
          <a:xfrm flipV="1">
            <a:off x="1219200" y="2209800"/>
            <a:ext cx="2057400" cy="12954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06" name="Line 90"/>
          <p:cNvSpPr>
            <a:spLocks noChangeShapeType="1"/>
          </p:cNvSpPr>
          <p:nvPr/>
        </p:nvSpPr>
        <p:spPr bwMode="auto">
          <a:xfrm flipV="1">
            <a:off x="1752600" y="2667000"/>
            <a:ext cx="2057400" cy="12954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07" name="Line 91"/>
          <p:cNvSpPr>
            <a:spLocks noChangeShapeType="1"/>
          </p:cNvSpPr>
          <p:nvPr/>
        </p:nvSpPr>
        <p:spPr bwMode="auto">
          <a:xfrm flipV="1">
            <a:off x="5943600" y="2057400"/>
            <a:ext cx="1143000" cy="6858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08" name="Line 92"/>
          <p:cNvSpPr>
            <a:spLocks noChangeShapeType="1"/>
          </p:cNvSpPr>
          <p:nvPr/>
        </p:nvSpPr>
        <p:spPr bwMode="auto">
          <a:xfrm flipV="1">
            <a:off x="7010400" y="2895600"/>
            <a:ext cx="1676400" cy="10668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09" name="Line 93"/>
          <p:cNvSpPr>
            <a:spLocks noChangeShapeType="1"/>
          </p:cNvSpPr>
          <p:nvPr/>
        </p:nvSpPr>
        <p:spPr bwMode="auto">
          <a:xfrm>
            <a:off x="1600200" y="4572000"/>
            <a:ext cx="1905000" cy="13716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10" name="Line 94"/>
          <p:cNvSpPr>
            <a:spLocks noChangeShapeType="1"/>
          </p:cNvSpPr>
          <p:nvPr/>
        </p:nvSpPr>
        <p:spPr bwMode="auto">
          <a:xfrm>
            <a:off x="1143000" y="4953000"/>
            <a:ext cx="1676400" cy="12192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11" name="Line 95"/>
          <p:cNvSpPr>
            <a:spLocks noChangeShapeType="1"/>
          </p:cNvSpPr>
          <p:nvPr/>
        </p:nvSpPr>
        <p:spPr bwMode="auto">
          <a:xfrm>
            <a:off x="7086600" y="4267200"/>
            <a:ext cx="1524000" cy="11430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312" name="Line 96"/>
          <p:cNvSpPr>
            <a:spLocks noChangeShapeType="1"/>
          </p:cNvSpPr>
          <p:nvPr/>
        </p:nvSpPr>
        <p:spPr bwMode="auto">
          <a:xfrm>
            <a:off x="5943600" y="5486400"/>
            <a:ext cx="990600" cy="685800"/>
          </a:xfrm>
          <a:prstGeom prst="line">
            <a:avLst/>
          </a:prstGeom>
          <a:noFill/>
          <a:ln w="9525">
            <a:solidFill>
              <a:schemeClr val="tx1"/>
            </a:solidFill>
            <a:prstDash val="dash"/>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lstStyle/>
          <a:p>
            <a:endParaRPr lang="en-US"/>
          </a:p>
        </p:txBody>
      </p:sp>
      <p:sp>
        <p:nvSpPr>
          <p:cNvPr id="97" name="Rectangle 96"/>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414225884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a:t>Scatter Plot Examples</a:t>
            </a:r>
          </a:p>
        </p:txBody>
      </p:sp>
      <p:sp>
        <p:nvSpPr>
          <p:cNvPr id="10243" name="Line 3"/>
          <p:cNvSpPr>
            <a:spLocks noChangeShapeType="1"/>
          </p:cNvSpPr>
          <p:nvPr/>
        </p:nvSpPr>
        <p:spPr bwMode="auto">
          <a:xfrm>
            <a:off x="3429000" y="4648200"/>
            <a:ext cx="0" cy="14478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4" name="Oval 4"/>
          <p:cNvSpPr>
            <a:spLocks noChangeArrowheads="1"/>
          </p:cNvSpPr>
          <p:nvPr/>
        </p:nvSpPr>
        <p:spPr bwMode="auto">
          <a:xfrm rot="-7282380">
            <a:off x="5486400" y="5181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5" name="Oval 5"/>
          <p:cNvSpPr>
            <a:spLocks noChangeArrowheads="1"/>
          </p:cNvSpPr>
          <p:nvPr/>
        </p:nvSpPr>
        <p:spPr bwMode="auto">
          <a:xfrm rot="-7282380">
            <a:off x="38862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6" name="Oval 6"/>
          <p:cNvSpPr>
            <a:spLocks noChangeArrowheads="1"/>
          </p:cNvSpPr>
          <p:nvPr/>
        </p:nvSpPr>
        <p:spPr bwMode="auto">
          <a:xfrm rot="-7282380">
            <a:off x="5410200" y="4953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7" name="Oval 7"/>
          <p:cNvSpPr>
            <a:spLocks noChangeArrowheads="1"/>
          </p:cNvSpPr>
          <p:nvPr/>
        </p:nvSpPr>
        <p:spPr bwMode="auto">
          <a:xfrm rot="-7282380">
            <a:off x="4114800" y="4876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8" name="Oval 8"/>
          <p:cNvSpPr>
            <a:spLocks noChangeArrowheads="1"/>
          </p:cNvSpPr>
          <p:nvPr/>
        </p:nvSpPr>
        <p:spPr bwMode="auto">
          <a:xfrm rot="-7282380">
            <a:off x="5029200" y="4876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49" name="Oval 9"/>
          <p:cNvSpPr>
            <a:spLocks noChangeArrowheads="1"/>
          </p:cNvSpPr>
          <p:nvPr/>
        </p:nvSpPr>
        <p:spPr bwMode="auto">
          <a:xfrm rot="-7282380">
            <a:off x="51816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0" name="Oval 10"/>
          <p:cNvSpPr>
            <a:spLocks noChangeArrowheads="1"/>
          </p:cNvSpPr>
          <p:nvPr/>
        </p:nvSpPr>
        <p:spPr bwMode="auto">
          <a:xfrm rot="-7282380">
            <a:off x="4419600" y="5029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1" name="Oval 11"/>
          <p:cNvSpPr>
            <a:spLocks noChangeArrowheads="1"/>
          </p:cNvSpPr>
          <p:nvPr/>
        </p:nvSpPr>
        <p:spPr bwMode="auto">
          <a:xfrm rot="-7282380">
            <a:off x="35052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2" name="Oval 12"/>
          <p:cNvSpPr>
            <a:spLocks noChangeArrowheads="1"/>
          </p:cNvSpPr>
          <p:nvPr/>
        </p:nvSpPr>
        <p:spPr bwMode="auto">
          <a:xfrm rot="-7282380">
            <a:off x="3733800" y="4876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3" name="Oval 13"/>
          <p:cNvSpPr>
            <a:spLocks noChangeArrowheads="1"/>
          </p:cNvSpPr>
          <p:nvPr/>
        </p:nvSpPr>
        <p:spPr bwMode="auto">
          <a:xfrm rot="-7282380">
            <a:off x="4191000" y="5105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10254" name="Oval 14"/>
          <p:cNvSpPr>
            <a:spLocks noChangeArrowheads="1"/>
          </p:cNvSpPr>
          <p:nvPr/>
        </p:nvSpPr>
        <p:spPr bwMode="auto">
          <a:xfrm rot="-7282380">
            <a:off x="4876800" y="5181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5" name="Oval 15"/>
          <p:cNvSpPr>
            <a:spLocks noChangeArrowheads="1"/>
          </p:cNvSpPr>
          <p:nvPr/>
        </p:nvSpPr>
        <p:spPr bwMode="auto">
          <a:xfrm rot="-7282380">
            <a:off x="4648200" y="4953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6" name="Oval 16"/>
          <p:cNvSpPr>
            <a:spLocks noChangeArrowheads="1"/>
          </p:cNvSpPr>
          <p:nvPr/>
        </p:nvSpPr>
        <p:spPr bwMode="auto">
          <a:xfrm rot="-7282380">
            <a:off x="4572000" y="5181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7" name="Text Box 17"/>
          <p:cNvSpPr txBox="1">
            <a:spLocks noChangeArrowheads="1"/>
          </p:cNvSpPr>
          <p:nvPr/>
        </p:nvSpPr>
        <p:spPr bwMode="auto">
          <a:xfrm>
            <a:off x="2971800" y="43894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10258" name="Line 18"/>
          <p:cNvSpPr>
            <a:spLocks noChangeShapeType="1"/>
          </p:cNvSpPr>
          <p:nvPr/>
        </p:nvSpPr>
        <p:spPr bwMode="auto">
          <a:xfrm>
            <a:off x="3429000" y="60960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59" name="Text Box 19"/>
          <p:cNvSpPr txBox="1">
            <a:spLocks noChangeArrowheads="1"/>
          </p:cNvSpPr>
          <p:nvPr/>
        </p:nvSpPr>
        <p:spPr bwMode="auto">
          <a:xfrm>
            <a:off x="5691188" y="59896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10260" name="Line 20"/>
          <p:cNvSpPr>
            <a:spLocks noChangeShapeType="1"/>
          </p:cNvSpPr>
          <p:nvPr/>
        </p:nvSpPr>
        <p:spPr bwMode="auto">
          <a:xfrm flipH="1">
            <a:off x="3429000" y="2362200"/>
            <a:ext cx="0" cy="15240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1" name="Oval 21"/>
          <p:cNvSpPr>
            <a:spLocks noChangeArrowheads="1"/>
          </p:cNvSpPr>
          <p:nvPr/>
        </p:nvSpPr>
        <p:spPr bwMode="auto">
          <a:xfrm rot="-7282380">
            <a:off x="4876800" y="2133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2" name="Oval 22"/>
          <p:cNvSpPr>
            <a:spLocks noChangeArrowheads="1"/>
          </p:cNvSpPr>
          <p:nvPr/>
        </p:nvSpPr>
        <p:spPr bwMode="auto">
          <a:xfrm rot="-7282380">
            <a:off x="3581400" y="3048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3" name="Oval 23"/>
          <p:cNvSpPr>
            <a:spLocks noChangeArrowheads="1"/>
          </p:cNvSpPr>
          <p:nvPr/>
        </p:nvSpPr>
        <p:spPr bwMode="auto">
          <a:xfrm rot="-7282380">
            <a:off x="54102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4" name="Oval 24"/>
          <p:cNvSpPr>
            <a:spLocks noChangeArrowheads="1"/>
          </p:cNvSpPr>
          <p:nvPr/>
        </p:nvSpPr>
        <p:spPr bwMode="auto">
          <a:xfrm rot="-7282380">
            <a:off x="5562600" y="2590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5" name="Oval 25"/>
          <p:cNvSpPr>
            <a:spLocks noChangeArrowheads="1"/>
          </p:cNvSpPr>
          <p:nvPr/>
        </p:nvSpPr>
        <p:spPr bwMode="auto">
          <a:xfrm rot="-7282380">
            <a:off x="3962400" y="3429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6" name="Oval 26"/>
          <p:cNvSpPr>
            <a:spLocks noChangeArrowheads="1"/>
          </p:cNvSpPr>
          <p:nvPr/>
        </p:nvSpPr>
        <p:spPr bwMode="auto">
          <a:xfrm rot="-7282380">
            <a:off x="4114800" y="2209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7" name="Oval 27"/>
          <p:cNvSpPr>
            <a:spLocks noChangeArrowheads="1"/>
          </p:cNvSpPr>
          <p:nvPr/>
        </p:nvSpPr>
        <p:spPr bwMode="auto">
          <a:xfrm rot="-7282380">
            <a:off x="4876800" y="2895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8" name="Oval 28"/>
          <p:cNvSpPr>
            <a:spLocks noChangeArrowheads="1"/>
          </p:cNvSpPr>
          <p:nvPr/>
        </p:nvSpPr>
        <p:spPr bwMode="auto">
          <a:xfrm rot="-7282380">
            <a:off x="5029200" y="2438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69" name="Oval 29"/>
          <p:cNvSpPr>
            <a:spLocks noChangeArrowheads="1"/>
          </p:cNvSpPr>
          <p:nvPr/>
        </p:nvSpPr>
        <p:spPr bwMode="auto">
          <a:xfrm rot="-7282380">
            <a:off x="5486400" y="2286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0" name="Oval 30"/>
          <p:cNvSpPr>
            <a:spLocks noChangeArrowheads="1"/>
          </p:cNvSpPr>
          <p:nvPr/>
        </p:nvSpPr>
        <p:spPr bwMode="auto">
          <a:xfrm rot="-7282380">
            <a:off x="4572000" y="2438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1" name="Oval 31"/>
          <p:cNvSpPr>
            <a:spLocks noChangeArrowheads="1"/>
          </p:cNvSpPr>
          <p:nvPr/>
        </p:nvSpPr>
        <p:spPr bwMode="auto">
          <a:xfrm rot="-7282380">
            <a:off x="3962400" y="3124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2" name="Oval 32"/>
          <p:cNvSpPr>
            <a:spLocks noChangeArrowheads="1"/>
          </p:cNvSpPr>
          <p:nvPr/>
        </p:nvSpPr>
        <p:spPr bwMode="auto">
          <a:xfrm rot="-7282380">
            <a:off x="4191000" y="27432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eaLnBrk="0" hangingPunct="0"/>
            <a:endParaRPr lang="en-US" sz="2400">
              <a:latin typeface="Times New Roman" charset="0"/>
            </a:endParaRPr>
          </a:p>
        </p:txBody>
      </p:sp>
      <p:sp>
        <p:nvSpPr>
          <p:cNvPr id="10273" name="Oval 33"/>
          <p:cNvSpPr>
            <a:spLocks noChangeArrowheads="1"/>
          </p:cNvSpPr>
          <p:nvPr/>
        </p:nvSpPr>
        <p:spPr bwMode="auto">
          <a:xfrm rot="-7282380">
            <a:off x="5181600" y="3429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4" name="Oval 34"/>
          <p:cNvSpPr>
            <a:spLocks noChangeArrowheads="1"/>
          </p:cNvSpPr>
          <p:nvPr/>
        </p:nvSpPr>
        <p:spPr bwMode="auto">
          <a:xfrm rot="-7282380">
            <a:off x="4572000" y="29718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5" name="Oval 35"/>
          <p:cNvSpPr>
            <a:spLocks noChangeArrowheads="1"/>
          </p:cNvSpPr>
          <p:nvPr/>
        </p:nvSpPr>
        <p:spPr bwMode="auto">
          <a:xfrm rot="-7282380">
            <a:off x="4343400" y="32766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6" name="Text Box 36"/>
          <p:cNvSpPr txBox="1">
            <a:spLocks noChangeArrowheads="1"/>
          </p:cNvSpPr>
          <p:nvPr/>
        </p:nvSpPr>
        <p:spPr bwMode="auto">
          <a:xfrm>
            <a:off x="2971800" y="2179638"/>
            <a:ext cx="32543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y</a:t>
            </a:r>
          </a:p>
        </p:txBody>
      </p:sp>
      <p:sp>
        <p:nvSpPr>
          <p:cNvPr id="10277" name="Line 37"/>
          <p:cNvSpPr>
            <a:spLocks noChangeShapeType="1"/>
          </p:cNvSpPr>
          <p:nvPr/>
        </p:nvSpPr>
        <p:spPr bwMode="auto">
          <a:xfrm>
            <a:off x="3429000" y="3886200"/>
            <a:ext cx="2286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78" name="Text Box 38"/>
          <p:cNvSpPr txBox="1">
            <a:spLocks noChangeArrowheads="1"/>
          </p:cNvSpPr>
          <p:nvPr/>
        </p:nvSpPr>
        <p:spPr bwMode="auto">
          <a:xfrm>
            <a:off x="5691188" y="3779838"/>
            <a:ext cx="3254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hangingPunct="0"/>
            <a:r>
              <a:rPr lang="en-US" sz="2000" b="1"/>
              <a:t>x</a:t>
            </a:r>
          </a:p>
        </p:txBody>
      </p:sp>
      <p:sp>
        <p:nvSpPr>
          <p:cNvPr id="10279" name="Rectangle 39"/>
          <p:cNvSpPr>
            <a:spLocks noChangeArrowheads="1"/>
          </p:cNvSpPr>
          <p:nvPr/>
        </p:nvSpPr>
        <p:spPr bwMode="auto">
          <a:xfrm>
            <a:off x="4343400" y="1371600"/>
            <a:ext cx="8077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85342" tIns="42672" rIns="85342" bIns="42672"/>
          <a:lstStyle/>
          <a:p>
            <a:pPr marL="342900" indent="-342900">
              <a:spcBef>
                <a:spcPct val="20000"/>
              </a:spcBef>
              <a:buFontTx/>
              <a:buChar char="•"/>
            </a:pPr>
            <a:endParaRPr lang="en-US" sz="3200"/>
          </a:p>
        </p:txBody>
      </p:sp>
      <p:sp>
        <p:nvSpPr>
          <p:cNvPr id="10280" name="Text Box 40"/>
          <p:cNvSpPr txBox="1">
            <a:spLocks noChangeArrowheads="1"/>
          </p:cNvSpPr>
          <p:nvPr/>
        </p:nvSpPr>
        <p:spPr bwMode="auto">
          <a:xfrm>
            <a:off x="3581400" y="1600200"/>
            <a:ext cx="2133600" cy="409575"/>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eaLnBrk="0" hangingPunct="0"/>
            <a:r>
              <a:rPr lang="en-US" sz="2000" b="1"/>
              <a:t>No relationship</a:t>
            </a:r>
          </a:p>
        </p:txBody>
      </p:sp>
      <p:sp>
        <p:nvSpPr>
          <p:cNvPr id="10281" name="Text Box 41"/>
          <p:cNvSpPr txBox="1">
            <a:spLocks noChangeArrowheads="1"/>
          </p:cNvSpPr>
          <p:nvPr/>
        </p:nvSpPr>
        <p:spPr bwMode="auto">
          <a:xfrm>
            <a:off x="7467600" y="1219200"/>
            <a:ext cx="147478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sz="2000" i="1">
                <a:solidFill>
                  <a:schemeClr val="tx2"/>
                </a:solidFill>
                <a:latin typeface="Tahoma" charset="0"/>
              </a:rPr>
              <a:t>(continued)</a:t>
            </a:r>
          </a:p>
        </p:txBody>
      </p:sp>
      <p:sp>
        <p:nvSpPr>
          <p:cNvPr id="10282" name="Oval 42"/>
          <p:cNvSpPr>
            <a:spLocks noChangeArrowheads="1"/>
          </p:cNvSpPr>
          <p:nvPr/>
        </p:nvSpPr>
        <p:spPr bwMode="auto">
          <a:xfrm rot="-7282380">
            <a:off x="3657600" y="2667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83" name="Oval 43"/>
          <p:cNvSpPr>
            <a:spLocks noChangeArrowheads="1"/>
          </p:cNvSpPr>
          <p:nvPr/>
        </p:nvSpPr>
        <p:spPr bwMode="auto">
          <a:xfrm rot="-7282380">
            <a:off x="4800600" y="34290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0284" name="Oval 44"/>
          <p:cNvSpPr>
            <a:spLocks noChangeArrowheads="1"/>
          </p:cNvSpPr>
          <p:nvPr/>
        </p:nvSpPr>
        <p:spPr bwMode="auto">
          <a:xfrm rot="-7282380">
            <a:off x="5257800" y="2819400"/>
            <a:ext cx="228600" cy="228600"/>
          </a:xfrm>
          <a:prstGeom prst="ellipse">
            <a:avLst/>
          </a:prstGeom>
          <a:solidFill>
            <a:schemeClr val="folHlink"/>
          </a:solidFill>
          <a:ln>
            <a:noFill/>
          </a:ln>
          <a:effectLst/>
          <a:extLst>
            <a:ext uri="{91240B29-F687-4f45-9708-019B960494DF}">
              <a14:hiddenLine xmlns:a14="http://schemas.microsoft.com/office/drawing/2010/main" w="12700">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5" name="Rectangle 44"/>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293812760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13873</TotalTime>
  <Words>2170</Words>
  <Application>Microsoft Macintosh PowerPoint</Application>
  <PresentationFormat>On-screen Show (4:3)</PresentationFormat>
  <Paragraphs>415</Paragraphs>
  <Slides>39</Slides>
  <Notes>15</Notes>
  <HiddenSlides>1</HiddenSlides>
  <MMClips>1</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Office Theme</vt:lpstr>
      <vt:lpstr>PowerPoint Presentation</vt:lpstr>
      <vt:lpstr>What is wrong with this visualization?</vt:lpstr>
      <vt:lpstr>Goals for today</vt:lpstr>
      <vt:lpstr>Scatter Plots and Correlation</vt:lpstr>
      <vt:lpstr>Scatter Plots and Correlation</vt:lpstr>
      <vt:lpstr>What is “Linear”?</vt:lpstr>
      <vt:lpstr>Scatter Plot Examples</vt:lpstr>
      <vt:lpstr>Scatter Plot Examples</vt:lpstr>
      <vt:lpstr>Scatter Plot Examples</vt:lpstr>
      <vt:lpstr>Hans Rosling on Health &amp; Wealth</vt:lpstr>
      <vt:lpstr>What is Information Visualization?</vt:lpstr>
      <vt:lpstr>What is Information Visualization?</vt:lpstr>
      <vt:lpstr>The Power of Visualization</vt:lpstr>
      <vt:lpstr>The Power of Visualization</vt:lpstr>
      <vt:lpstr>The Power of Design and interaction in Visualization</vt:lpstr>
      <vt:lpstr>Planning a Visualization</vt:lpstr>
      <vt:lpstr>Holistic Design Goals for Information Visualization</vt:lpstr>
      <vt:lpstr>Two Different Primary Goals:</vt:lpstr>
      <vt:lpstr>Two Different Sub-Goals:</vt:lpstr>
      <vt:lpstr>Two Different Primary Goals:</vt:lpstr>
      <vt:lpstr>Making Queries</vt:lpstr>
      <vt:lpstr>Rzeszotarski &amp; Kittur: Kinetica: Dynamic Exploration</vt:lpstr>
      <vt:lpstr>Two Different Sub-Goals:</vt:lpstr>
      <vt:lpstr>Communication should:</vt:lpstr>
      <vt:lpstr>Planning a Visualization</vt:lpstr>
      <vt:lpstr>Supporting the Viewer</vt:lpstr>
      <vt:lpstr>What can people easily decode?</vt:lpstr>
      <vt:lpstr>Making Things Distinct</vt:lpstr>
      <vt:lpstr>A summary of design elements</vt:lpstr>
      <vt:lpstr>Planning a Visualization</vt:lpstr>
      <vt:lpstr>Holistic Design Goals</vt:lpstr>
      <vt:lpstr>Holistic Design Goals</vt:lpstr>
      <vt:lpstr>Visualization Techniques</vt:lpstr>
      <vt:lpstr>Comparison by Keim</vt:lpstr>
      <vt:lpstr>Key Questions to  Ask About a Visualization</vt:lpstr>
      <vt:lpstr>Does visualization help?</vt:lpstr>
      <vt:lpstr>The earth is getting warmer [which is closest to your view]: Create a viz</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Jennifer Mankoff</cp:lastModifiedBy>
  <cp:revision>356</cp:revision>
  <dcterms:created xsi:type="dcterms:W3CDTF">2013-10-07T16:54:34Z</dcterms:created>
  <dcterms:modified xsi:type="dcterms:W3CDTF">2015-02-07T20:31:27Z</dcterms:modified>
</cp:coreProperties>
</file>

<file path=docProps/thumbnail.jpeg>
</file>